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1" r:id="rId6"/>
    <p:sldId id="262" r:id="rId7"/>
    <p:sldId id="282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7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61D32-78A3-EA46-8F5C-C01157CCC3C9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C16F6-E05A-9F4E-8832-5E783C1BB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17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8A33B-8DFA-7FF6-C819-C910C38DB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52414" y="-3531988"/>
            <a:ext cx="9264253" cy="4536281"/>
          </a:xfrm>
        </p:spPr>
        <p:txBody>
          <a:bodyPr/>
          <a:lstStyle/>
          <a:p>
            <a:r>
              <a:rPr lang="en-GB" dirty="0" err="1"/>
              <a:t>जनजाति</a:t>
            </a:r>
            <a:r>
              <a:rPr lang="en-GB" dirty="0"/>
              <a:t> </a:t>
            </a:r>
            <a:r>
              <a:rPr lang="en-GB" dirty="0" err="1"/>
              <a:t>समाज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BA0004-3713-D66E-401F-2EADB0221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3806" y="5150973"/>
            <a:ext cx="8128398" cy="1405467"/>
          </a:xfrm>
        </p:spPr>
        <p:txBody>
          <a:bodyPr>
            <a:normAutofit fontScale="85000" lnSpcReduction="10000"/>
          </a:bodyPr>
          <a:lstStyle/>
          <a:p>
            <a:r>
              <a:rPr lang="en-GB" sz="3200" dirty="0"/>
              <a:t>कविता </a:t>
            </a:r>
            <a:r>
              <a:rPr lang="en-GB" sz="3200" dirty="0" err="1"/>
              <a:t>कोसरिया</a:t>
            </a:r>
            <a:r>
              <a:rPr lang="en-GB" sz="3200" dirty="0"/>
              <a:t>( </a:t>
            </a:r>
            <a:r>
              <a:rPr lang="en-GB" sz="3200" dirty="0" err="1"/>
              <a:t>सहायक</a:t>
            </a:r>
            <a:r>
              <a:rPr lang="en-GB" sz="3200" dirty="0"/>
              <a:t> </a:t>
            </a:r>
            <a:r>
              <a:rPr lang="en-GB" sz="3200" dirty="0" err="1"/>
              <a:t>प्राध्यापक</a:t>
            </a:r>
            <a:r>
              <a:rPr lang="en-GB" sz="3200" dirty="0"/>
              <a:t> </a:t>
            </a:r>
            <a:r>
              <a:rPr lang="en-GB" sz="3200" dirty="0" err="1"/>
              <a:t>समाजशास्त्र</a:t>
            </a:r>
            <a:endParaRPr lang="en-GB" sz="3200" dirty="0"/>
          </a:p>
          <a:p>
            <a:r>
              <a:rPr lang="en-GB" sz="3200" dirty="0" err="1"/>
              <a:t>शहीद</a:t>
            </a:r>
            <a:r>
              <a:rPr lang="en-GB" sz="3200" dirty="0"/>
              <a:t> </a:t>
            </a:r>
            <a:r>
              <a:rPr lang="en-GB" sz="3200" dirty="0" err="1"/>
              <a:t>नंद</a:t>
            </a:r>
            <a:r>
              <a:rPr lang="en-GB" sz="3200" dirty="0"/>
              <a:t> </a:t>
            </a:r>
            <a:r>
              <a:rPr lang="en-GB" sz="3200" dirty="0" err="1"/>
              <a:t>कुमार</a:t>
            </a:r>
            <a:r>
              <a:rPr lang="en-GB" sz="3200" dirty="0"/>
              <a:t> </a:t>
            </a:r>
            <a:r>
              <a:rPr lang="en-GB" sz="3200" dirty="0" err="1"/>
              <a:t>पटेल</a:t>
            </a:r>
            <a:r>
              <a:rPr lang="en-GB" sz="3200" dirty="0"/>
              <a:t> </a:t>
            </a:r>
            <a:r>
              <a:rPr lang="en-GB" sz="3200" dirty="0" err="1"/>
              <a:t>शासकीय</a:t>
            </a:r>
            <a:r>
              <a:rPr lang="en-GB" sz="3200" dirty="0"/>
              <a:t> </a:t>
            </a:r>
            <a:r>
              <a:rPr lang="en-GB" sz="3200" dirty="0" err="1"/>
              <a:t>महाविद्यालय</a:t>
            </a:r>
            <a:r>
              <a:rPr lang="en-GB" sz="3200" dirty="0"/>
              <a:t> </a:t>
            </a:r>
            <a:r>
              <a:rPr lang="en-GB" sz="3200" dirty="0" err="1"/>
              <a:t>रायपुर</a:t>
            </a:r>
            <a:r>
              <a:rPr lang="en-GB" sz="3200" dirty="0"/>
              <a:t> </a:t>
            </a:r>
            <a:r>
              <a:rPr lang="en-GB" sz="3200" dirty="0" err="1"/>
              <a:t>छत्तीसगढ़</a:t>
            </a:r>
            <a:r>
              <a:rPr lang="en-GB" sz="3200" dirty="0"/>
              <a:t> </a:t>
            </a:r>
          </a:p>
          <a:p>
            <a:endParaRPr lang="en-GB" sz="32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19435AB-BC5E-E5D8-9B38-681AFF632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406" y="1004293"/>
            <a:ext cx="8322469" cy="341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86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D1175-BBA9-E224-8A9C-21ACD5ABF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DB8657C-6301-3B59-9880-14BF626D8A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609" y="214313"/>
            <a:ext cx="11644313" cy="6643687"/>
          </a:xfrm>
        </p:spPr>
      </p:pic>
    </p:spTree>
    <p:extLst>
      <p:ext uri="{BB962C8B-B14F-4D97-AF65-F5344CB8AC3E}">
        <p14:creationId xmlns:p14="http://schemas.microsoft.com/office/powerpoint/2010/main" val="1339428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2BB3F-B94B-4182-0227-C69897C8E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-446486"/>
            <a:ext cx="10131425" cy="2107407"/>
          </a:xfrm>
        </p:spPr>
        <p:txBody>
          <a:bodyPr/>
          <a:lstStyle/>
          <a:p>
            <a:r>
              <a:rPr lang="en-AU" dirty="0" err="1"/>
              <a:t>गरियाबंद</a:t>
            </a:r>
            <a:r>
              <a:rPr lang="en-AU" dirty="0"/>
              <a:t>, </a:t>
            </a:r>
            <a:r>
              <a:rPr lang="en-AU" dirty="0" err="1"/>
              <a:t>छुरा</a:t>
            </a:r>
            <a:r>
              <a:rPr lang="en-AU" dirty="0"/>
              <a:t>, </a:t>
            </a:r>
            <a:r>
              <a:rPr lang="en-AU" dirty="0" err="1"/>
              <a:t>मैनपुरी</a:t>
            </a:r>
            <a:r>
              <a:rPr lang="en-AU" dirty="0"/>
              <a:t>, </a:t>
            </a:r>
            <a:r>
              <a:rPr lang="en-AU" dirty="0" err="1"/>
              <a:t>धमतरी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32C6A44-BF14-07BB-4398-CEFF8CCCB4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50" y="1017985"/>
            <a:ext cx="11019235" cy="5607844"/>
          </a:xfrm>
        </p:spPr>
      </p:pic>
    </p:spTree>
    <p:extLst>
      <p:ext uri="{BB962C8B-B14F-4D97-AF65-F5344CB8AC3E}">
        <p14:creationId xmlns:p14="http://schemas.microsoft.com/office/powerpoint/2010/main" val="2983189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A6BDE-F7BA-1371-AC59-1CF7E0819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422" y="-1491258"/>
            <a:ext cx="11147625" cy="3830835"/>
          </a:xfrm>
        </p:spPr>
        <p:txBody>
          <a:bodyPr/>
          <a:lstStyle/>
          <a:p>
            <a:r>
              <a:rPr lang="en-AU" dirty="0" err="1"/>
              <a:t>नारायणपुर</a:t>
            </a:r>
            <a:r>
              <a:rPr lang="en-AU" dirty="0"/>
              <a:t> </a:t>
            </a:r>
            <a:r>
              <a:rPr lang="en-AU" dirty="0" err="1"/>
              <a:t>बस्तर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4D78387-6362-E369-B9CD-3EFAA8BAC0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21531"/>
            <a:ext cx="12340828" cy="6036469"/>
          </a:xfrm>
        </p:spPr>
      </p:pic>
    </p:spTree>
    <p:extLst>
      <p:ext uri="{BB962C8B-B14F-4D97-AF65-F5344CB8AC3E}">
        <p14:creationId xmlns:p14="http://schemas.microsoft.com/office/powerpoint/2010/main" val="3187211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FBB9E-3B5D-F489-296C-65857D5E8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575" y="0"/>
            <a:ext cx="10131425" cy="747713"/>
          </a:xfrm>
        </p:spPr>
        <p:txBody>
          <a:bodyPr/>
          <a:lstStyle/>
          <a:p>
            <a:r>
              <a:rPr lang="en-AU" dirty="0" err="1"/>
              <a:t>बलरामपुर</a:t>
            </a:r>
            <a:r>
              <a:rPr lang="en-AU" dirty="0"/>
              <a:t>, </a:t>
            </a:r>
            <a:r>
              <a:rPr lang="en-AU" dirty="0" err="1"/>
              <a:t>जशपुर</a:t>
            </a:r>
            <a:r>
              <a:rPr lang="en-AU" dirty="0"/>
              <a:t>, </a:t>
            </a:r>
            <a:r>
              <a:rPr lang="en-AU" dirty="0" err="1"/>
              <a:t>सरगुजा</a:t>
            </a:r>
            <a:r>
              <a:rPr lang="en-AU" dirty="0"/>
              <a:t>, </a:t>
            </a:r>
            <a:r>
              <a:rPr lang="en-AU" dirty="0" err="1"/>
              <a:t>कोरबा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DF12A14-D260-3B25-4C9F-E5ABC96F9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81456"/>
            <a:ext cx="10858500" cy="5776544"/>
          </a:xfrm>
        </p:spPr>
      </p:pic>
    </p:spTree>
    <p:extLst>
      <p:ext uri="{BB962C8B-B14F-4D97-AF65-F5344CB8AC3E}">
        <p14:creationId xmlns:p14="http://schemas.microsoft.com/office/powerpoint/2010/main" val="1721689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2FB64-7CA4-9C47-0FE5-7C1396B9D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942" y="-372667"/>
            <a:ext cx="10131425" cy="1456267"/>
          </a:xfrm>
        </p:spPr>
        <p:txBody>
          <a:bodyPr/>
          <a:lstStyle/>
          <a:p>
            <a:r>
              <a:rPr lang="en-AU" dirty="0" err="1"/>
              <a:t>जशपुर</a:t>
            </a:r>
            <a:r>
              <a:rPr lang="en-AU" dirty="0"/>
              <a:t>, </a:t>
            </a:r>
            <a:r>
              <a:rPr lang="en-AU" dirty="0" err="1"/>
              <a:t>रायगढ़</a:t>
            </a:r>
            <a:r>
              <a:rPr lang="en-AU" dirty="0"/>
              <a:t>, </a:t>
            </a:r>
            <a:r>
              <a:rPr lang="en-AU" dirty="0" err="1"/>
              <a:t>कोरबा</a:t>
            </a:r>
            <a:r>
              <a:rPr lang="en-AU" dirty="0"/>
              <a:t> ,</a:t>
            </a:r>
            <a:r>
              <a:rPr lang="en-AU" dirty="0" err="1"/>
              <a:t>बिलासपुर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5D8620E-EA42-694D-C498-056FE2034E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21" y="803672"/>
            <a:ext cx="12019358" cy="5891213"/>
          </a:xfrm>
        </p:spPr>
      </p:pic>
    </p:spTree>
    <p:extLst>
      <p:ext uri="{BB962C8B-B14F-4D97-AF65-F5344CB8AC3E}">
        <p14:creationId xmlns:p14="http://schemas.microsoft.com/office/powerpoint/2010/main" val="1142422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C6A41-14A7-138A-EBE3-71248094D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-857250"/>
            <a:ext cx="10131425" cy="2923117"/>
          </a:xfrm>
        </p:spPr>
        <p:txBody>
          <a:bodyPr/>
          <a:lstStyle/>
          <a:p>
            <a:r>
              <a:rPr lang="en-AU" dirty="0" err="1"/>
              <a:t>कवर्धा</a:t>
            </a:r>
            <a:r>
              <a:rPr lang="en-AU" dirty="0"/>
              <a:t> ,</a:t>
            </a:r>
            <a:r>
              <a:rPr lang="en-AU" dirty="0" err="1"/>
              <a:t>बिलासपुर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7451C64-1D7A-2A49-4B19-DB10F91A52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5016" y="1000126"/>
            <a:ext cx="12317016" cy="6197202"/>
          </a:xfrm>
        </p:spPr>
      </p:pic>
    </p:spTree>
    <p:extLst>
      <p:ext uri="{BB962C8B-B14F-4D97-AF65-F5344CB8AC3E}">
        <p14:creationId xmlns:p14="http://schemas.microsoft.com/office/powerpoint/2010/main" val="123682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FC42B-865A-C585-283F-2FE054AFA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छत्तीसगढ़</a:t>
            </a:r>
            <a:r>
              <a:rPr lang="en-AU" dirty="0"/>
              <a:t> </a:t>
            </a:r>
            <a:r>
              <a:rPr lang="en-AU" dirty="0" err="1"/>
              <a:t>शासन</a:t>
            </a:r>
            <a:r>
              <a:rPr lang="en-AU" dirty="0"/>
              <a:t> </a:t>
            </a:r>
            <a:r>
              <a:rPr lang="en-AU" dirty="0" err="1"/>
              <a:t>द्वारा</a:t>
            </a:r>
            <a:r>
              <a:rPr lang="en-AU" dirty="0"/>
              <a:t> </a:t>
            </a:r>
            <a:r>
              <a:rPr lang="en-AU" dirty="0" err="1"/>
              <a:t>घोषित</a:t>
            </a:r>
            <a:r>
              <a:rPr lang="en-AU" dirty="0"/>
              <a:t> </a:t>
            </a:r>
            <a:r>
              <a:rPr lang="en-AU" dirty="0" err="1"/>
              <a:t>विशेष</a:t>
            </a:r>
            <a:r>
              <a:rPr lang="en-AU" dirty="0"/>
              <a:t> </a:t>
            </a:r>
            <a:r>
              <a:rPr lang="en-AU" dirty="0" err="1"/>
              <a:t>पिछड़ी</a:t>
            </a:r>
            <a:r>
              <a:rPr lang="en-AU" dirty="0"/>
              <a:t> </a:t>
            </a:r>
            <a:r>
              <a:rPr lang="en-AU" dirty="0" err="1"/>
              <a:t>जनजाति</a:t>
            </a:r>
            <a:r>
              <a:rPr lang="en-AU" sz="2400" dirty="0"/>
              <a:t/>
            </a:r>
            <a:br>
              <a:rPr lang="en-AU" sz="2400" dirty="0"/>
            </a:br>
            <a:r>
              <a:rPr lang="en-AU" sz="2400" dirty="0" err="1"/>
              <a:t>भुजिया</a:t>
            </a:r>
            <a:r>
              <a:rPr lang="en-AU" sz="2400" dirty="0"/>
              <a:t> –</a:t>
            </a:r>
            <a:r>
              <a:rPr lang="en-AU" sz="2400" dirty="0" err="1"/>
              <a:t>गरियाबंद</a:t>
            </a:r>
            <a:r>
              <a:rPr lang="en-AU" sz="2400" dirty="0"/>
              <a:t>।                                                          </a:t>
            </a:r>
            <a:r>
              <a:rPr lang="en-AU" sz="2400" dirty="0" err="1"/>
              <a:t>पंडो</a:t>
            </a:r>
            <a:r>
              <a:rPr lang="en-AU" sz="2400" dirty="0"/>
              <a:t>- </a:t>
            </a:r>
            <a:r>
              <a:rPr lang="en-AU" sz="2400" dirty="0" err="1"/>
              <a:t>सरगुजा</a:t>
            </a:r>
            <a:r>
              <a:rPr lang="en-AU" sz="2400" dirty="0"/>
              <a:t> </a:t>
            </a:r>
            <a:r>
              <a:rPr lang="en-AU" sz="2400" dirty="0" err="1"/>
              <a:t>सूरजपुर</a:t>
            </a:r>
            <a:r>
              <a:rPr lang="en-AU" sz="2400" dirty="0"/>
              <a:t> </a:t>
            </a:r>
            <a:r>
              <a:rPr lang="en-AU" sz="2400" dirty="0" err="1"/>
              <a:t>कोरिया</a:t>
            </a:r>
            <a:endParaRPr 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F061545-7A64-049B-9E13-3FD8476C8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345" y="2141538"/>
            <a:ext cx="5089922" cy="4716462"/>
          </a:xfr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1165333-B856-EEA6-B587-F966BB8FD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6391" y="2141538"/>
            <a:ext cx="3720703" cy="451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30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F5D15-6407-3483-29B5-7BC2A7D61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जनजातियों</a:t>
            </a:r>
            <a:r>
              <a:rPr lang="en-AU" dirty="0"/>
              <a:t> </a:t>
            </a:r>
            <a:r>
              <a:rPr lang="en-AU" dirty="0" err="1"/>
              <a:t>की</a:t>
            </a:r>
            <a:r>
              <a:rPr lang="en-AU" dirty="0"/>
              <a:t> </a:t>
            </a:r>
            <a:r>
              <a:rPr lang="en-AU" dirty="0" err="1"/>
              <a:t>समस्याएं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5D91C-8484-31C4-3949-CFBED8298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sz="3200" dirty="0" err="1"/>
              <a:t>भूमि</a:t>
            </a:r>
            <a:r>
              <a:rPr lang="en-AU" sz="3200" dirty="0"/>
              <a:t> </a:t>
            </a:r>
            <a:r>
              <a:rPr lang="en-AU" sz="3200" dirty="0" err="1"/>
              <a:t>से</a:t>
            </a:r>
            <a:r>
              <a:rPr lang="en-AU" sz="3200" dirty="0"/>
              <a:t> </a:t>
            </a:r>
            <a:r>
              <a:rPr lang="en-AU" sz="3200" dirty="0" err="1"/>
              <a:t>अलग</a:t>
            </a:r>
            <a:r>
              <a:rPr lang="en-AU" sz="3200" dirty="0"/>
              <a:t> </a:t>
            </a:r>
            <a:r>
              <a:rPr lang="en-AU" sz="3200" dirty="0" err="1"/>
              <a:t>होना</a:t>
            </a:r>
            <a:endParaRPr lang="en-AU" sz="3200" dirty="0"/>
          </a:p>
          <a:p>
            <a:r>
              <a:rPr lang="en-AU" sz="3200" dirty="0" err="1"/>
              <a:t>अशिक्षा</a:t>
            </a:r>
            <a:endParaRPr lang="en-AU" sz="3200" dirty="0"/>
          </a:p>
          <a:p>
            <a:r>
              <a:rPr lang="en-AU" sz="3200" dirty="0" err="1"/>
              <a:t>बंधुआ</a:t>
            </a:r>
            <a:r>
              <a:rPr lang="en-AU" sz="3200" dirty="0"/>
              <a:t> </a:t>
            </a:r>
            <a:r>
              <a:rPr lang="en-AU" sz="3200" dirty="0" err="1"/>
              <a:t>मजदूर</a:t>
            </a:r>
            <a:endParaRPr lang="en-AU" sz="3200" dirty="0"/>
          </a:p>
          <a:p>
            <a:r>
              <a:rPr lang="en-AU" sz="3200" dirty="0" err="1"/>
              <a:t>बेरोजगारी</a:t>
            </a:r>
            <a:endParaRPr lang="en-AU" sz="3200" dirty="0"/>
          </a:p>
          <a:p>
            <a:r>
              <a:rPr lang="en-AU" sz="3200" dirty="0" err="1"/>
              <a:t>निर्धनता</a:t>
            </a:r>
            <a:endParaRPr lang="en-AU" sz="3200" dirty="0"/>
          </a:p>
          <a:p>
            <a:r>
              <a:rPr lang="en-AU" sz="3200" dirty="0" err="1"/>
              <a:t>ऋणग्रस्तता</a:t>
            </a:r>
            <a:endParaRPr lang="en-AU" sz="3200" dirty="0"/>
          </a:p>
          <a:p>
            <a:r>
              <a:rPr lang="en-AU" sz="3200" dirty="0" err="1"/>
              <a:t>नशे</a:t>
            </a:r>
            <a:r>
              <a:rPr lang="en-AU" sz="3200" dirty="0"/>
              <a:t> </a:t>
            </a:r>
            <a:r>
              <a:rPr lang="en-AU" sz="3200" dirty="0" err="1"/>
              <a:t>की</a:t>
            </a:r>
            <a:r>
              <a:rPr lang="en-AU" sz="3200" dirty="0"/>
              <a:t> </a:t>
            </a:r>
            <a:r>
              <a:rPr lang="en-AU" sz="3200" dirty="0" err="1"/>
              <a:t>लत</a:t>
            </a:r>
            <a:endParaRPr lang="en-AU" sz="3200" dirty="0"/>
          </a:p>
          <a:p>
            <a:r>
              <a:rPr lang="en-AU" sz="3200" dirty="0" err="1"/>
              <a:t>प्राकृतिक</a:t>
            </a:r>
            <a:r>
              <a:rPr lang="en-AU" sz="3200" dirty="0"/>
              <a:t> </a:t>
            </a:r>
            <a:r>
              <a:rPr lang="en-AU" sz="3200" dirty="0" err="1"/>
              <a:t>आपदाएं</a:t>
            </a:r>
            <a:endParaRPr lang="en-US" sz="32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735B861-EA8B-A0EF-3DF9-D1C97FE96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094" y="1852612"/>
            <a:ext cx="7090172" cy="39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22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FD38A-1FFE-3303-2262-51CCB80F4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जनजातियों</a:t>
            </a:r>
            <a:r>
              <a:rPr lang="en-AU" dirty="0"/>
              <a:t> </a:t>
            </a:r>
            <a:r>
              <a:rPr lang="en-AU" dirty="0" err="1"/>
              <a:t>के</a:t>
            </a:r>
            <a:r>
              <a:rPr lang="en-AU" dirty="0"/>
              <a:t> </a:t>
            </a:r>
            <a:r>
              <a:rPr lang="en-AU" dirty="0" err="1"/>
              <a:t>लिए</a:t>
            </a:r>
            <a:r>
              <a:rPr lang="en-AU" dirty="0"/>
              <a:t> </a:t>
            </a:r>
            <a:r>
              <a:rPr lang="en-AU" dirty="0" err="1"/>
              <a:t>संवैधानिक</a:t>
            </a:r>
            <a:r>
              <a:rPr lang="en-AU" dirty="0"/>
              <a:t> </a:t>
            </a:r>
            <a:r>
              <a:rPr lang="en-AU" dirty="0" err="1"/>
              <a:t>प्रावधान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D1BC362-B234-F82A-01E1-850BEBE24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9687" y="1762256"/>
            <a:ext cx="4752906" cy="4952867"/>
          </a:xfrm>
        </p:spPr>
      </p:pic>
    </p:spTree>
    <p:extLst>
      <p:ext uri="{BB962C8B-B14F-4D97-AF65-F5344CB8AC3E}">
        <p14:creationId xmlns:p14="http://schemas.microsoft.com/office/powerpoint/2010/main" val="1622322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30944-838E-09BA-FC0E-E3ADB42F9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6668" y="750094"/>
            <a:ext cx="12208668" cy="5857875"/>
          </a:xfrm>
        </p:spPr>
        <p:txBody>
          <a:bodyPr>
            <a:normAutofit/>
          </a:bodyPr>
          <a:lstStyle/>
          <a:p>
            <a:r>
              <a:rPr lang="en-AU" sz="2800" dirty="0" err="1"/>
              <a:t>अनुच्छेद</a:t>
            </a:r>
            <a:r>
              <a:rPr lang="en-AU" sz="2800" dirty="0"/>
              <a:t> 15 (3)- </a:t>
            </a:r>
            <a:r>
              <a:rPr lang="en-AU" sz="2800" dirty="0" err="1"/>
              <a:t>धर्म</a:t>
            </a:r>
            <a:r>
              <a:rPr lang="en-AU" sz="2800" dirty="0"/>
              <a:t> </a:t>
            </a:r>
            <a:r>
              <a:rPr lang="en-AU" sz="2800" dirty="0" err="1"/>
              <a:t>वंश</a:t>
            </a:r>
            <a:r>
              <a:rPr lang="en-AU" sz="2800" dirty="0"/>
              <a:t> </a:t>
            </a:r>
            <a:r>
              <a:rPr lang="en-AU" sz="2800" dirty="0" err="1"/>
              <a:t>मूल</a:t>
            </a:r>
            <a:r>
              <a:rPr lang="en-AU" sz="2800" dirty="0"/>
              <a:t> </a:t>
            </a:r>
            <a:r>
              <a:rPr lang="en-AU" sz="2800" dirty="0" err="1"/>
              <a:t>स्थान</a:t>
            </a:r>
            <a:r>
              <a:rPr lang="en-AU" sz="2800" dirty="0"/>
              <a:t> </a:t>
            </a:r>
            <a:r>
              <a:rPr lang="en-AU" sz="2800" dirty="0" err="1"/>
              <a:t>जाति</a:t>
            </a:r>
            <a:r>
              <a:rPr lang="en-AU" sz="2800" dirty="0"/>
              <a:t> </a:t>
            </a:r>
            <a:r>
              <a:rPr lang="en-AU" sz="2800" dirty="0" err="1"/>
              <a:t>लिंग</a:t>
            </a:r>
            <a:r>
              <a:rPr lang="en-AU" sz="2800" dirty="0"/>
              <a:t> </a:t>
            </a:r>
            <a:r>
              <a:rPr lang="en-AU" sz="2800" dirty="0" err="1"/>
              <a:t>के</a:t>
            </a:r>
            <a:r>
              <a:rPr lang="en-AU" sz="2800" dirty="0"/>
              <a:t> </a:t>
            </a:r>
            <a:r>
              <a:rPr lang="en-AU" sz="2800" dirty="0" err="1"/>
              <a:t>आधार</a:t>
            </a:r>
            <a:r>
              <a:rPr lang="en-AU" sz="2800" dirty="0"/>
              <a:t> </a:t>
            </a:r>
            <a:r>
              <a:rPr lang="en-AU" sz="2800" dirty="0" err="1"/>
              <a:t>पर</a:t>
            </a:r>
            <a:r>
              <a:rPr lang="en-AU" sz="2800" dirty="0"/>
              <a:t> </a:t>
            </a:r>
            <a:r>
              <a:rPr lang="en-AU" sz="2800" dirty="0" err="1"/>
              <a:t>कोई</a:t>
            </a:r>
            <a:r>
              <a:rPr lang="en-AU" sz="2800" dirty="0"/>
              <a:t> </a:t>
            </a:r>
            <a:r>
              <a:rPr lang="en-AU" sz="2800" dirty="0" err="1"/>
              <a:t>विभेद</a:t>
            </a:r>
            <a:r>
              <a:rPr lang="en-AU" sz="2800" dirty="0"/>
              <a:t> </a:t>
            </a:r>
            <a:r>
              <a:rPr lang="en-AU" sz="2800" dirty="0" err="1"/>
              <a:t>नहीं</a:t>
            </a:r>
            <a:endParaRPr lang="en-AU" sz="2800" dirty="0"/>
          </a:p>
          <a:p>
            <a:r>
              <a:rPr lang="en-AU" sz="2800" dirty="0" err="1"/>
              <a:t>अनुच्छेद</a:t>
            </a:r>
            <a:r>
              <a:rPr lang="en-AU" sz="2800" dirty="0"/>
              <a:t> 164 (12)- </a:t>
            </a:r>
            <a:r>
              <a:rPr lang="en-AU" sz="2800" dirty="0" err="1"/>
              <a:t>बिहार</a:t>
            </a:r>
            <a:r>
              <a:rPr lang="en-AU" sz="2800"/>
              <a:t>, </a:t>
            </a:r>
            <a:r>
              <a:rPr lang="en-AU" sz="2800" dirty="0" err="1"/>
              <a:t>मध्य</a:t>
            </a:r>
            <a:r>
              <a:rPr lang="en-AU" sz="2800" dirty="0"/>
              <a:t> </a:t>
            </a:r>
            <a:r>
              <a:rPr lang="en-AU" sz="2800" dirty="0" err="1"/>
              <a:t>प्रदेश</a:t>
            </a:r>
            <a:r>
              <a:rPr lang="en-AU" sz="2800" dirty="0"/>
              <a:t>, </a:t>
            </a:r>
            <a:r>
              <a:rPr lang="en-AU" sz="2800" dirty="0" err="1"/>
              <a:t>उड़ीसा</a:t>
            </a:r>
            <a:r>
              <a:rPr lang="en-AU" sz="2800" dirty="0"/>
              <a:t>, </a:t>
            </a:r>
            <a:r>
              <a:rPr lang="en-AU" sz="2800" dirty="0" err="1"/>
              <a:t>में</a:t>
            </a:r>
            <a:r>
              <a:rPr lang="en-AU" sz="2800" dirty="0"/>
              <a:t> </a:t>
            </a:r>
            <a:r>
              <a:rPr lang="en-AU" sz="2800" dirty="0" err="1"/>
              <a:t>जनजाति</a:t>
            </a:r>
            <a:r>
              <a:rPr lang="en-AU" sz="2800" dirty="0"/>
              <a:t> </a:t>
            </a:r>
            <a:r>
              <a:rPr lang="en-AU" sz="2800" dirty="0" err="1"/>
              <a:t>कल्याण</a:t>
            </a:r>
            <a:r>
              <a:rPr lang="en-AU" sz="2800" dirty="0"/>
              <a:t> </a:t>
            </a:r>
            <a:r>
              <a:rPr lang="en-AU" sz="2800" dirty="0" err="1"/>
              <a:t>के</a:t>
            </a:r>
            <a:r>
              <a:rPr lang="en-AU" sz="2800" dirty="0"/>
              <a:t> </a:t>
            </a:r>
            <a:r>
              <a:rPr lang="en-AU" sz="2800" dirty="0" err="1"/>
              <a:t>लिए</a:t>
            </a:r>
            <a:r>
              <a:rPr lang="en-AU" sz="2800" dirty="0"/>
              <a:t> </a:t>
            </a:r>
            <a:r>
              <a:rPr lang="en-AU" sz="2800" dirty="0" err="1"/>
              <a:t>पृथक</a:t>
            </a:r>
            <a:r>
              <a:rPr lang="en-AU" sz="2800" dirty="0"/>
              <a:t> </a:t>
            </a:r>
            <a:r>
              <a:rPr lang="en-AU" sz="2800" dirty="0" err="1"/>
              <a:t>मंत्रालय</a:t>
            </a:r>
            <a:endParaRPr lang="en-AU" sz="2800" dirty="0"/>
          </a:p>
          <a:p>
            <a:r>
              <a:rPr lang="en-AU" sz="2800" dirty="0" err="1"/>
              <a:t>अनुच्छेद</a:t>
            </a:r>
            <a:r>
              <a:rPr lang="en-AU" sz="2800" dirty="0"/>
              <a:t> 244- </a:t>
            </a:r>
            <a:r>
              <a:rPr lang="en-AU" sz="2800" dirty="0" err="1"/>
              <a:t>पांचवी</a:t>
            </a:r>
            <a:r>
              <a:rPr lang="en-AU" sz="2800" dirty="0"/>
              <a:t> </a:t>
            </a:r>
            <a:r>
              <a:rPr lang="en-AU" sz="2800" dirty="0" err="1"/>
              <a:t>अनुसूची</a:t>
            </a:r>
            <a:r>
              <a:rPr lang="en-AU" sz="2800" dirty="0"/>
              <a:t> </a:t>
            </a:r>
            <a:r>
              <a:rPr lang="en-AU" sz="2800" dirty="0" err="1"/>
              <a:t>अंतर्गत</a:t>
            </a:r>
            <a:r>
              <a:rPr lang="en-AU" sz="2800" dirty="0"/>
              <a:t> </a:t>
            </a:r>
            <a:r>
              <a:rPr lang="en-AU" sz="2800" dirty="0" err="1"/>
              <a:t>जनजाति</a:t>
            </a:r>
            <a:r>
              <a:rPr lang="en-AU" sz="2800" dirty="0"/>
              <a:t> </a:t>
            </a:r>
            <a:r>
              <a:rPr lang="en-AU" sz="2800" dirty="0" err="1"/>
              <a:t>सलाहकार</a:t>
            </a:r>
            <a:r>
              <a:rPr lang="en-AU" sz="2800" dirty="0"/>
              <a:t> </a:t>
            </a:r>
            <a:r>
              <a:rPr lang="en-AU" sz="2800" dirty="0" err="1"/>
              <a:t>परिषद</a:t>
            </a:r>
            <a:r>
              <a:rPr lang="en-AU" sz="2800" dirty="0"/>
              <a:t> </a:t>
            </a:r>
            <a:r>
              <a:rPr lang="en-AU" sz="2800" dirty="0" err="1"/>
              <a:t>की</a:t>
            </a:r>
            <a:r>
              <a:rPr lang="en-AU" sz="2800" dirty="0"/>
              <a:t> </a:t>
            </a:r>
            <a:r>
              <a:rPr lang="en-AU" sz="2800" dirty="0" err="1"/>
              <a:t>स्थापना</a:t>
            </a:r>
            <a:endParaRPr lang="en-AU" sz="2800" dirty="0"/>
          </a:p>
          <a:p>
            <a:r>
              <a:rPr lang="en-AU" sz="2800" dirty="0" err="1"/>
              <a:t>अनुच्छेद</a:t>
            </a:r>
            <a:r>
              <a:rPr lang="en-AU" sz="2800" dirty="0"/>
              <a:t> 275 (12)- </a:t>
            </a:r>
            <a:r>
              <a:rPr lang="en-AU" sz="2800" dirty="0" err="1"/>
              <a:t>जनजाति</a:t>
            </a:r>
            <a:r>
              <a:rPr lang="en-AU" sz="2800" dirty="0"/>
              <a:t> </a:t>
            </a:r>
            <a:r>
              <a:rPr lang="en-AU" sz="2800" dirty="0" err="1"/>
              <a:t>कल्याण</a:t>
            </a:r>
            <a:r>
              <a:rPr lang="en-AU" sz="2800" dirty="0"/>
              <a:t> </a:t>
            </a:r>
            <a:r>
              <a:rPr lang="en-AU" sz="2800" dirty="0" err="1"/>
              <a:t>एवं</a:t>
            </a:r>
            <a:r>
              <a:rPr lang="en-AU" sz="2800" dirty="0"/>
              <a:t> </a:t>
            </a:r>
            <a:r>
              <a:rPr lang="en-AU" sz="2800" dirty="0" err="1"/>
              <a:t>प्रशासन</a:t>
            </a:r>
            <a:r>
              <a:rPr lang="en-AU" sz="2800" dirty="0"/>
              <a:t> </a:t>
            </a:r>
            <a:r>
              <a:rPr lang="en-AU" sz="2800" dirty="0" err="1"/>
              <a:t>के</a:t>
            </a:r>
            <a:r>
              <a:rPr lang="en-AU" sz="2800" dirty="0"/>
              <a:t> </a:t>
            </a:r>
            <a:r>
              <a:rPr lang="en-AU" sz="2800" dirty="0" err="1"/>
              <a:t>लिए</a:t>
            </a:r>
            <a:r>
              <a:rPr lang="en-AU" sz="2800" dirty="0"/>
              <a:t> </a:t>
            </a:r>
            <a:r>
              <a:rPr lang="en-AU" sz="2800" dirty="0" err="1"/>
              <a:t>राज्यों</a:t>
            </a:r>
            <a:r>
              <a:rPr lang="en-AU" sz="2800" dirty="0"/>
              <a:t> </a:t>
            </a:r>
            <a:r>
              <a:rPr lang="en-AU" sz="2800" dirty="0" err="1"/>
              <a:t>को</a:t>
            </a:r>
            <a:r>
              <a:rPr lang="en-AU" sz="2800" dirty="0"/>
              <a:t> </a:t>
            </a:r>
            <a:r>
              <a:rPr lang="en-AU" sz="2800" dirty="0" err="1"/>
              <a:t>अनुदान</a:t>
            </a:r>
            <a:endParaRPr lang="en-AU" sz="2800" dirty="0"/>
          </a:p>
          <a:p>
            <a:r>
              <a:rPr lang="en-AU" sz="2800" dirty="0" err="1"/>
              <a:t>अनुच्छेद</a:t>
            </a:r>
            <a:r>
              <a:rPr lang="en-AU" sz="2800" dirty="0"/>
              <a:t> 334 (16)- </a:t>
            </a:r>
            <a:r>
              <a:rPr lang="en-AU" sz="2800" dirty="0" err="1"/>
              <a:t>लोकसभा</a:t>
            </a:r>
            <a:r>
              <a:rPr lang="en-AU" sz="2800" dirty="0"/>
              <a:t> व </a:t>
            </a:r>
            <a:r>
              <a:rPr lang="en-AU" sz="2800" dirty="0" err="1"/>
              <a:t>राज्यसभा</a:t>
            </a:r>
            <a:r>
              <a:rPr lang="en-AU" sz="2800" dirty="0"/>
              <a:t> </a:t>
            </a:r>
            <a:r>
              <a:rPr lang="en-AU" sz="2800" dirty="0" err="1"/>
              <a:t>में</a:t>
            </a:r>
            <a:r>
              <a:rPr lang="en-AU" sz="2800" dirty="0"/>
              <a:t> </a:t>
            </a:r>
            <a:r>
              <a:rPr lang="en-AU" sz="2800" dirty="0" err="1"/>
              <a:t>जनजातियों</a:t>
            </a:r>
            <a:r>
              <a:rPr lang="en-AU" sz="2800" dirty="0"/>
              <a:t> </a:t>
            </a:r>
            <a:r>
              <a:rPr lang="en-AU" sz="2800" dirty="0" err="1"/>
              <a:t>के</a:t>
            </a:r>
            <a:r>
              <a:rPr lang="en-AU" sz="2800" dirty="0"/>
              <a:t> </a:t>
            </a:r>
            <a:r>
              <a:rPr lang="en-AU" sz="2800" dirty="0" err="1"/>
              <a:t>लिए</a:t>
            </a:r>
            <a:r>
              <a:rPr lang="en-AU" sz="2800" dirty="0"/>
              <a:t> </a:t>
            </a:r>
            <a:r>
              <a:rPr lang="en-AU" sz="2800" dirty="0" err="1"/>
              <a:t>स्थान</a:t>
            </a:r>
            <a:r>
              <a:rPr lang="en-AU" sz="2800" dirty="0"/>
              <a:t> </a:t>
            </a:r>
            <a:r>
              <a:rPr lang="en-AU" sz="2800" dirty="0" err="1"/>
              <a:t>सुरक्षित</a:t>
            </a:r>
            <a:endParaRPr lang="en-AU" sz="2800" dirty="0"/>
          </a:p>
          <a:p>
            <a:r>
              <a:rPr lang="en-AU" sz="2800" dirty="0" err="1"/>
              <a:t>अनुच्छेद</a:t>
            </a:r>
            <a:r>
              <a:rPr lang="en-AU" sz="2800" dirty="0"/>
              <a:t> 365 (4)- </a:t>
            </a:r>
            <a:r>
              <a:rPr lang="en-AU" sz="2800" dirty="0" err="1"/>
              <a:t>सार्वजनिक</a:t>
            </a:r>
            <a:r>
              <a:rPr lang="en-AU" sz="2800" dirty="0"/>
              <a:t> सेवाओं </a:t>
            </a:r>
            <a:r>
              <a:rPr lang="en-AU" sz="2800" dirty="0" err="1"/>
              <a:t>में</a:t>
            </a:r>
            <a:r>
              <a:rPr lang="en-AU" sz="2800" dirty="0"/>
              <a:t> </a:t>
            </a:r>
            <a:r>
              <a:rPr lang="en-AU" sz="2800" dirty="0" err="1"/>
              <a:t>जनजातियों</a:t>
            </a:r>
            <a:r>
              <a:rPr lang="en-AU" sz="2800" dirty="0"/>
              <a:t> </a:t>
            </a:r>
            <a:r>
              <a:rPr lang="en-AU" sz="2800" dirty="0" err="1"/>
              <a:t>के</a:t>
            </a:r>
            <a:r>
              <a:rPr lang="en-AU" sz="2800" dirty="0"/>
              <a:t> </a:t>
            </a:r>
            <a:r>
              <a:rPr lang="en-AU" sz="2800" dirty="0" err="1"/>
              <a:t>लिए</a:t>
            </a:r>
            <a:r>
              <a:rPr lang="en-AU" sz="2800" dirty="0"/>
              <a:t> </a:t>
            </a:r>
            <a:r>
              <a:rPr lang="en-AU" sz="2800" dirty="0" err="1"/>
              <a:t>स्थान</a:t>
            </a:r>
            <a:r>
              <a:rPr lang="en-AU" sz="2800" dirty="0"/>
              <a:t> </a:t>
            </a:r>
            <a:r>
              <a:rPr lang="en-AU" sz="2800" dirty="0" err="1"/>
              <a:t>सुरक्षित</a:t>
            </a:r>
            <a:endParaRPr lang="en-AU" sz="2800" dirty="0"/>
          </a:p>
          <a:p>
            <a:r>
              <a:rPr lang="en-AU" sz="2800" dirty="0" err="1"/>
              <a:t>अनुच्छेद</a:t>
            </a:r>
            <a:r>
              <a:rPr lang="en-AU" sz="2800" dirty="0"/>
              <a:t> 338 -</a:t>
            </a:r>
            <a:r>
              <a:rPr lang="en-AU" sz="2800" dirty="0" err="1"/>
              <a:t>राष्ट्रपति</a:t>
            </a:r>
            <a:r>
              <a:rPr lang="en-AU" sz="2800" dirty="0"/>
              <a:t> </a:t>
            </a:r>
            <a:r>
              <a:rPr lang="en-AU" sz="2800" dirty="0" err="1"/>
              <a:t>द्वारा</a:t>
            </a:r>
            <a:r>
              <a:rPr lang="en-AU" sz="2800" dirty="0"/>
              <a:t> </a:t>
            </a:r>
            <a:r>
              <a:rPr lang="en-AU" sz="2800" dirty="0" err="1"/>
              <a:t>जनजाति</a:t>
            </a:r>
            <a:r>
              <a:rPr lang="en-AU" sz="2800" dirty="0"/>
              <a:t> </a:t>
            </a:r>
            <a:r>
              <a:rPr lang="en-AU" sz="2800" dirty="0" err="1"/>
              <a:t>कल्याण</a:t>
            </a:r>
            <a:r>
              <a:rPr lang="en-AU" sz="2800" dirty="0"/>
              <a:t> </a:t>
            </a:r>
            <a:r>
              <a:rPr lang="en-AU" sz="2800" dirty="0" err="1"/>
              <a:t>के</a:t>
            </a:r>
            <a:r>
              <a:rPr lang="en-AU" sz="2800" dirty="0"/>
              <a:t> </a:t>
            </a:r>
            <a:r>
              <a:rPr lang="en-AU" sz="2800" dirty="0" err="1"/>
              <a:t>लिए</a:t>
            </a:r>
            <a:r>
              <a:rPr lang="en-AU" sz="2800" dirty="0"/>
              <a:t> </a:t>
            </a:r>
            <a:r>
              <a:rPr lang="en-AU" sz="2800" dirty="0" err="1"/>
              <a:t>विशेष</a:t>
            </a:r>
            <a:r>
              <a:rPr lang="en-AU" sz="2800" dirty="0"/>
              <a:t> </a:t>
            </a:r>
            <a:r>
              <a:rPr lang="en-AU" sz="2800" dirty="0" err="1"/>
              <a:t>अधिकारी</a:t>
            </a:r>
            <a:r>
              <a:rPr lang="en-AU" sz="2800" dirty="0"/>
              <a:t> </a:t>
            </a:r>
            <a:r>
              <a:rPr lang="en-AU" sz="2800" dirty="0" err="1"/>
              <a:t>की</a:t>
            </a:r>
            <a:r>
              <a:rPr lang="en-AU" sz="2800" dirty="0"/>
              <a:t> </a:t>
            </a:r>
            <a:r>
              <a:rPr lang="en-AU" sz="2800" dirty="0" err="1"/>
              <a:t>नियुक्ति</a:t>
            </a:r>
            <a:endParaRPr lang="en-AU" sz="2800" dirty="0"/>
          </a:p>
          <a:p>
            <a:r>
              <a:rPr lang="en-AU" sz="2800" dirty="0" err="1"/>
              <a:t>अनुच्छेद</a:t>
            </a:r>
            <a:r>
              <a:rPr lang="en-AU" sz="2800" dirty="0"/>
              <a:t> 339- </a:t>
            </a:r>
            <a:r>
              <a:rPr lang="en-AU" sz="2800" dirty="0" err="1"/>
              <a:t>राष्ट्रपति</a:t>
            </a:r>
            <a:r>
              <a:rPr lang="en-AU" sz="2800" dirty="0"/>
              <a:t> </a:t>
            </a:r>
            <a:r>
              <a:rPr lang="en-AU" sz="2800" dirty="0" err="1"/>
              <a:t>राज्यों</a:t>
            </a:r>
            <a:r>
              <a:rPr lang="en-AU" sz="2800" dirty="0"/>
              <a:t> </a:t>
            </a:r>
            <a:r>
              <a:rPr lang="en-AU" sz="2800" dirty="0" err="1"/>
              <a:t>से</a:t>
            </a:r>
            <a:r>
              <a:rPr lang="en-AU" sz="2800" dirty="0"/>
              <a:t> </a:t>
            </a:r>
            <a:r>
              <a:rPr lang="en-AU" sz="2800" dirty="0" err="1"/>
              <a:t>अनुसूचित</a:t>
            </a:r>
            <a:r>
              <a:rPr lang="en-AU" sz="2800" dirty="0"/>
              <a:t> </a:t>
            </a:r>
            <a:r>
              <a:rPr lang="en-AU" sz="2800" dirty="0" err="1"/>
              <a:t>क्षेत्रों</a:t>
            </a:r>
            <a:r>
              <a:rPr lang="en-AU" sz="2800" dirty="0"/>
              <a:t> </a:t>
            </a:r>
            <a:r>
              <a:rPr lang="en-AU" sz="2800" dirty="0" err="1"/>
              <a:t>के</a:t>
            </a:r>
            <a:r>
              <a:rPr lang="en-AU" sz="2800" dirty="0"/>
              <a:t> </a:t>
            </a:r>
            <a:r>
              <a:rPr lang="en-AU" sz="2800" dirty="0" err="1"/>
              <a:t>प्रशासन</a:t>
            </a:r>
            <a:r>
              <a:rPr lang="en-AU" sz="2800" dirty="0"/>
              <a:t> </a:t>
            </a:r>
            <a:r>
              <a:rPr lang="en-AU" sz="2800" dirty="0" err="1"/>
              <a:t>और</a:t>
            </a:r>
            <a:r>
              <a:rPr lang="en-AU" sz="2800" dirty="0"/>
              <a:t> </a:t>
            </a:r>
            <a:r>
              <a:rPr lang="en-AU" sz="2800" dirty="0" err="1"/>
              <a:t>कल्याण</a:t>
            </a:r>
            <a:r>
              <a:rPr lang="en-AU" sz="2800" dirty="0"/>
              <a:t> </a:t>
            </a:r>
            <a:r>
              <a:rPr lang="en-AU" sz="2800" dirty="0" err="1"/>
              <a:t>के</a:t>
            </a:r>
            <a:r>
              <a:rPr lang="en-AU" sz="2800" dirty="0"/>
              <a:t> </a:t>
            </a:r>
            <a:r>
              <a:rPr lang="en-AU" sz="2800" dirty="0" err="1"/>
              <a:t>लिए</a:t>
            </a:r>
            <a:r>
              <a:rPr lang="en-AU" sz="2800" dirty="0"/>
              <a:t> </a:t>
            </a:r>
            <a:r>
              <a:rPr lang="en-AU" sz="2800" dirty="0" err="1"/>
              <a:t>निर्देश</a:t>
            </a:r>
            <a:endParaRPr lang="en-AU" sz="2800" dirty="0"/>
          </a:p>
          <a:p>
            <a:pPr marL="0" indent="0">
              <a:buNone/>
            </a:pPr>
            <a:r>
              <a:rPr lang="en-AU" sz="2800" dirty="0"/>
              <a:t>     </a:t>
            </a:r>
            <a:r>
              <a:rPr lang="en-AU" sz="2800" dirty="0" err="1"/>
              <a:t>दे</a:t>
            </a:r>
            <a:r>
              <a:rPr lang="en-AU" sz="2800" dirty="0"/>
              <a:t> </a:t>
            </a:r>
            <a:r>
              <a:rPr lang="en-AU" sz="2800" dirty="0" err="1"/>
              <a:t>सकता</a:t>
            </a:r>
            <a:r>
              <a:rPr lang="en-AU" sz="2800" dirty="0"/>
              <a:t> </a:t>
            </a:r>
            <a:r>
              <a:rPr lang="en-AU" sz="2800" dirty="0" err="1"/>
              <a:t>है</a:t>
            </a:r>
            <a:r>
              <a:rPr lang="en-AU" sz="2800" dirty="0"/>
              <a:t> </a:t>
            </a:r>
            <a:r>
              <a:rPr lang="en-AU" sz="2800" dirty="0" err="1"/>
              <a:t>उनसे</a:t>
            </a:r>
            <a:r>
              <a:rPr lang="en-AU" sz="2800" dirty="0"/>
              <a:t> </a:t>
            </a:r>
            <a:r>
              <a:rPr lang="en-AU" sz="2800" dirty="0" err="1"/>
              <a:t>रिपोर्ट</a:t>
            </a:r>
            <a:r>
              <a:rPr lang="en-AU" sz="2800" dirty="0"/>
              <a:t> </a:t>
            </a:r>
            <a:r>
              <a:rPr lang="en-AU" sz="2800" dirty="0" err="1"/>
              <a:t>मांग</a:t>
            </a:r>
            <a:r>
              <a:rPr lang="en-AU" sz="2800" dirty="0"/>
              <a:t> </a:t>
            </a:r>
            <a:r>
              <a:rPr lang="en-AU" sz="2800" dirty="0" err="1"/>
              <a:t>सकता</a:t>
            </a:r>
            <a:r>
              <a:rPr lang="en-AU" sz="2800" dirty="0"/>
              <a:t> </a:t>
            </a:r>
            <a:r>
              <a:rPr lang="en-AU" sz="2800" dirty="0" err="1"/>
              <a:t>है</a:t>
            </a:r>
            <a:endParaRPr lang="en-AU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6604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A1797-BAE2-74B2-D6EE-5B1DCE8A4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180CDFE-7142-183B-1F91-0B18CEF8F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142346"/>
            <a:ext cx="11047808" cy="6715654"/>
          </a:xfrm>
        </p:spPr>
      </p:pic>
    </p:spTree>
    <p:extLst>
      <p:ext uri="{BB962C8B-B14F-4D97-AF65-F5344CB8AC3E}">
        <p14:creationId xmlns:p14="http://schemas.microsoft.com/office/powerpoint/2010/main" val="1228870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0A71E-9236-D7B1-5B4A-1B4C66BA5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 err="1"/>
              <a:t>अनुच्छेद</a:t>
            </a:r>
            <a:r>
              <a:rPr lang="en-AU" sz="2800" dirty="0"/>
              <a:t> 340 </a:t>
            </a:r>
            <a:r>
              <a:rPr lang="en-AU" sz="2800" dirty="0" err="1"/>
              <a:t>राष्ट्रपति</a:t>
            </a:r>
            <a:r>
              <a:rPr lang="en-AU" sz="2800" dirty="0"/>
              <a:t> </a:t>
            </a:r>
            <a:r>
              <a:rPr lang="en-AU" sz="2800" dirty="0" err="1"/>
              <a:t>जनजाति</a:t>
            </a:r>
            <a:r>
              <a:rPr lang="en-AU" sz="2800" dirty="0"/>
              <a:t> </a:t>
            </a:r>
            <a:r>
              <a:rPr lang="en-AU" sz="2800" dirty="0" err="1"/>
              <a:t>विकास</a:t>
            </a:r>
            <a:r>
              <a:rPr lang="en-AU" sz="2800" dirty="0"/>
              <a:t> </a:t>
            </a:r>
            <a:r>
              <a:rPr lang="en-AU" sz="2800" dirty="0" err="1"/>
              <a:t>के</a:t>
            </a:r>
            <a:r>
              <a:rPr lang="en-AU" sz="2800" dirty="0"/>
              <a:t> </a:t>
            </a:r>
            <a:r>
              <a:rPr lang="en-AU" sz="2800" dirty="0" err="1"/>
              <a:t>लिए</a:t>
            </a:r>
            <a:r>
              <a:rPr lang="en-AU" sz="2800" dirty="0"/>
              <a:t> </a:t>
            </a:r>
            <a:r>
              <a:rPr lang="en-AU" sz="2800" dirty="0" err="1"/>
              <a:t>सुझाव</a:t>
            </a:r>
            <a:r>
              <a:rPr lang="en-AU" sz="2800" dirty="0"/>
              <a:t> </a:t>
            </a:r>
            <a:r>
              <a:rPr lang="en-AU" sz="2800" dirty="0" err="1"/>
              <a:t>देने</a:t>
            </a:r>
            <a:r>
              <a:rPr lang="en-AU" sz="2800" dirty="0"/>
              <a:t> </a:t>
            </a:r>
            <a:r>
              <a:rPr lang="en-AU" sz="2800" dirty="0" err="1"/>
              <a:t>हेतु</a:t>
            </a:r>
            <a:r>
              <a:rPr lang="en-AU" sz="2800" dirty="0"/>
              <a:t> </a:t>
            </a:r>
            <a:r>
              <a:rPr lang="en-AU" sz="2800" dirty="0" err="1"/>
              <a:t>आयोग</a:t>
            </a:r>
            <a:r>
              <a:rPr lang="en-AU" sz="2800" dirty="0"/>
              <a:t> </a:t>
            </a:r>
            <a:r>
              <a:rPr lang="en-AU" sz="2800" dirty="0" err="1"/>
              <a:t>गठित</a:t>
            </a:r>
            <a:r>
              <a:rPr lang="en-AU" sz="2800" dirty="0"/>
              <a:t> </a:t>
            </a:r>
            <a:r>
              <a:rPr lang="en-AU" sz="2800" dirty="0" err="1"/>
              <a:t>कर</a:t>
            </a:r>
            <a:r>
              <a:rPr lang="en-AU" sz="2800" dirty="0"/>
              <a:t> </a:t>
            </a:r>
            <a:r>
              <a:rPr lang="en-AU" sz="2800" dirty="0" err="1"/>
              <a:t>सकता</a:t>
            </a:r>
            <a:r>
              <a:rPr lang="en-AU" sz="2800" dirty="0"/>
              <a:t> </a:t>
            </a:r>
            <a:r>
              <a:rPr lang="en-AU" sz="2800" dirty="0" err="1"/>
              <a:t>है</a:t>
            </a:r>
            <a:endParaRPr lang="en-AU" sz="2800" dirty="0"/>
          </a:p>
          <a:p>
            <a:r>
              <a:rPr lang="en-AU" sz="2800" dirty="0" err="1"/>
              <a:t>अनुच्छेद</a:t>
            </a:r>
            <a:r>
              <a:rPr lang="en-AU" sz="2800" dirty="0"/>
              <a:t> 342 </a:t>
            </a:r>
            <a:r>
              <a:rPr lang="en-AU" sz="2800" dirty="0" err="1"/>
              <a:t>राष्ट्रपति</a:t>
            </a:r>
            <a:r>
              <a:rPr lang="en-AU" sz="2800" dirty="0"/>
              <a:t> </a:t>
            </a:r>
            <a:r>
              <a:rPr lang="en-AU" sz="2800" dirty="0" err="1"/>
              <a:t>संबंधित</a:t>
            </a:r>
            <a:r>
              <a:rPr lang="en-AU" sz="2800" dirty="0"/>
              <a:t> </a:t>
            </a:r>
            <a:r>
              <a:rPr lang="en-AU" sz="2800" dirty="0" err="1"/>
              <a:t>राज्य</a:t>
            </a:r>
            <a:r>
              <a:rPr lang="en-AU" sz="2800" dirty="0"/>
              <a:t> </a:t>
            </a:r>
            <a:r>
              <a:rPr lang="en-AU" sz="2800" dirty="0" err="1"/>
              <a:t>के</a:t>
            </a:r>
            <a:r>
              <a:rPr lang="en-AU" sz="2800" dirty="0"/>
              <a:t> </a:t>
            </a:r>
            <a:r>
              <a:rPr lang="en-AU" sz="2800" dirty="0" err="1"/>
              <a:t>राज्यपाल</a:t>
            </a:r>
            <a:r>
              <a:rPr lang="en-AU" sz="2800" dirty="0"/>
              <a:t> </a:t>
            </a:r>
            <a:r>
              <a:rPr lang="en-AU" sz="2800" dirty="0" err="1"/>
              <a:t>के</a:t>
            </a:r>
            <a:r>
              <a:rPr lang="en-AU" sz="2800" dirty="0"/>
              <a:t> </a:t>
            </a:r>
            <a:r>
              <a:rPr lang="en-AU" sz="2800" dirty="0" err="1"/>
              <a:t>सलाह</a:t>
            </a:r>
            <a:r>
              <a:rPr lang="en-AU" sz="2800" dirty="0"/>
              <a:t> </a:t>
            </a:r>
            <a:r>
              <a:rPr lang="en-AU" sz="2800" dirty="0" err="1"/>
              <a:t>से</a:t>
            </a:r>
            <a:r>
              <a:rPr lang="en-AU" sz="2800" dirty="0"/>
              <a:t> </a:t>
            </a:r>
            <a:r>
              <a:rPr lang="en-AU" sz="2800" dirty="0" err="1"/>
              <a:t>किसी</a:t>
            </a:r>
            <a:r>
              <a:rPr lang="en-AU" sz="2800" dirty="0"/>
              <a:t> </a:t>
            </a:r>
            <a:r>
              <a:rPr lang="en-AU" sz="2800" dirty="0" err="1"/>
              <a:t>भी</a:t>
            </a:r>
            <a:r>
              <a:rPr lang="en-AU" sz="2800" dirty="0"/>
              <a:t> </a:t>
            </a:r>
            <a:r>
              <a:rPr lang="en-AU" sz="2800" dirty="0" err="1"/>
              <a:t>जनजाति</a:t>
            </a:r>
            <a:r>
              <a:rPr lang="en-AU" sz="2800" dirty="0"/>
              <a:t> </a:t>
            </a:r>
            <a:r>
              <a:rPr lang="en-AU" sz="2800" dirty="0" err="1"/>
              <a:t>को</a:t>
            </a:r>
            <a:r>
              <a:rPr lang="en-AU" sz="2800" dirty="0"/>
              <a:t> </a:t>
            </a:r>
            <a:r>
              <a:rPr lang="en-AU" sz="2800" dirty="0" err="1"/>
              <a:t>अनुसूचित</a:t>
            </a:r>
            <a:r>
              <a:rPr lang="en-AU" sz="2800" dirty="0"/>
              <a:t> </a:t>
            </a:r>
            <a:r>
              <a:rPr lang="en-AU" sz="2800" dirty="0" err="1"/>
              <a:t>घोषित</a:t>
            </a:r>
            <a:r>
              <a:rPr lang="en-AU" sz="2800" dirty="0"/>
              <a:t> </a:t>
            </a:r>
            <a:r>
              <a:rPr lang="en-AU" sz="2800" dirty="0" err="1"/>
              <a:t>कर</a:t>
            </a:r>
            <a:r>
              <a:rPr lang="en-AU" sz="2800" dirty="0"/>
              <a:t> </a:t>
            </a:r>
            <a:r>
              <a:rPr lang="en-AU" sz="2800" dirty="0" err="1"/>
              <a:t>सकता</a:t>
            </a:r>
            <a:r>
              <a:rPr lang="en-AU" sz="2800" dirty="0"/>
              <a:t> </a:t>
            </a:r>
            <a:r>
              <a:rPr lang="en-AU" sz="2800" dirty="0" err="1"/>
              <a:t>है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806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DAC92-E35A-B6DE-EF08-D35B4447E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जनजाति</a:t>
            </a:r>
            <a:r>
              <a:rPr lang="en-AU" dirty="0"/>
              <a:t> </a:t>
            </a:r>
            <a:r>
              <a:rPr lang="en-AU" dirty="0" err="1"/>
              <a:t>विकास</a:t>
            </a:r>
            <a:r>
              <a:rPr lang="en-AU" dirty="0"/>
              <a:t> </a:t>
            </a:r>
            <a:r>
              <a:rPr lang="en-AU" dirty="0" err="1"/>
              <a:t>के</a:t>
            </a:r>
            <a:r>
              <a:rPr lang="en-AU" dirty="0"/>
              <a:t> </a:t>
            </a:r>
            <a:r>
              <a:rPr lang="en-AU" dirty="0" err="1"/>
              <a:t>विशेष</a:t>
            </a:r>
            <a:r>
              <a:rPr lang="en-AU" dirty="0"/>
              <a:t> </a:t>
            </a:r>
            <a:r>
              <a:rPr lang="en-AU" dirty="0" err="1"/>
              <a:t>कार्यक्रम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0DFAF-7827-4CD7-5BF6-8D0C043E1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287" y="2874303"/>
            <a:ext cx="10131425" cy="2563878"/>
          </a:xfrm>
        </p:spPr>
        <p:txBody>
          <a:bodyPr>
            <a:normAutofit fontScale="25000" lnSpcReduction="20000"/>
          </a:bodyPr>
          <a:lstStyle/>
          <a:p>
            <a:r>
              <a:rPr lang="en-AU" sz="9600" dirty="0" err="1"/>
              <a:t>संसद</a:t>
            </a:r>
            <a:r>
              <a:rPr lang="en-AU" sz="9600" dirty="0"/>
              <a:t> व </a:t>
            </a:r>
            <a:r>
              <a:rPr lang="en-AU" sz="9600" dirty="0" err="1"/>
              <a:t>विधानसभा</a:t>
            </a:r>
            <a:r>
              <a:rPr lang="en-AU" sz="9600" dirty="0"/>
              <a:t> </a:t>
            </a:r>
            <a:r>
              <a:rPr lang="en-AU" sz="9600" dirty="0" err="1"/>
              <a:t>में</a:t>
            </a:r>
            <a:r>
              <a:rPr lang="en-AU" sz="9600" dirty="0"/>
              <a:t> </a:t>
            </a:r>
            <a:r>
              <a:rPr lang="en-AU" sz="9600" dirty="0" err="1"/>
              <a:t>आरक्षण-अनुच्छेद</a:t>
            </a:r>
            <a:r>
              <a:rPr lang="en-AU" sz="9600" dirty="0"/>
              <a:t> 330 332 </a:t>
            </a:r>
            <a:r>
              <a:rPr lang="en-AU" sz="9600" dirty="0" err="1"/>
              <a:t>लोकसभा</a:t>
            </a:r>
            <a:r>
              <a:rPr lang="en-AU" sz="9600" dirty="0"/>
              <a:t> व </a:t>
            </a:r>
            <a:r>
              <a:rPr lang="en-AU" sz="9600" dirty="0" err="1"/>
              <a:t>राज्य</a:t>
            </a:r>
            <a:r>
              <a:rPr lang="en-AU" sz="9600" dirty="0"/>
              <a:t> </a:t>
            </a:r>
            <a:r>
              <a:rPr lang="en-AU" sz="9600" dirty="0" err="1"/>
              <a:t>की</a:t>
            </a:r>
            <a:r>
              <a:rPr lang="en-AU" sz="9600" dirty="0"/>
              <a:t>    </a:t>
            </a:r>
            <a:r>
              <a:rPr lang="en-AU" sz="9600" dirty="0" err="1"/>
              <a:t>विधानसभा</a:t>
            </a:r>
            <a:r>
              <a:rPr lang="en-AU" sz="9600" dirty="0"/>
              <a:t> </a:t>
            </a:r>
            <a:r>
              <a:rPr lang="en-AU" sz="9600" dirty="0" err="1"/>
              <a:t>में</a:t>
            </a:r>
            <a:r>
              <a:rPr lang="en-AU" sz="9600" dirty="0"/>
              <a:t> </a:t>
            </a:r>
            <a:r>
              <a:rPr lang="en-AU" sz="9600" dirty="0" err="1"/>
              <a:t>स्थान</a:t>
            </a:r>
            <a:r>
              <a:rPr lang="en-AU" sz="9600" dirty="0"/>
              <a:t> </a:t>
            </a:r>
            <a:r>
              <a:rPr lang="en-AU" sz="9600" dirty="0" err="1"/>
              <a:t>सुरक्षित</a:t>
            </a:r>
            <a:r>
              <a:rPr lang="en-AU" sz="9600" dirty="0"/>
              <a:t>।</a:t>
            </a:r>
          </a:p>
          <a:p>
            <a:r>
              <a:rPr lang="en-AU" sz="9600" dirty="0"/>
              <a:t>सेवाओं </a:t>
            </a:r>
            <a:r>
              <a:rPr lang="en-AU" sz="9600" dirty="0" err="1"/>
              <a:t>में</a:t>
            </a:r>
            <a:r>
              <a:rPr lang="en-AU" sz="9600" dirty="0"/>
              <a:t> </a:t>
            </a:r>
            <a:r>
              <a:rPr lang="en-AU" sz="9600" dirty="0" err="1"/>
              <a:t>आरक्षण-जनसंख्या</a:t>
            </a:r>
            <a:r>
              <a:rPr lang="en-AU" sz="9600" dirty="0"/>
              <a:t> </a:t>
            </a:r>
            <a:r>
              <a:rPr lang="en-AU" sz="9600" dirty="0" err="1"/>
              <a:t>के</a:t>
            </a:r>
            <a:r>
              <a:rPr lang="en-AU" sz="9600" dirty="0"/>
              <a:t> </a:t>
            </a:r>
            <a:r>
              <a:rPr lang="en-AU" sz="9600" dirty="0" err="1"/>
              <a:t>अनुपात</a:t>
            </a:r>
            <a:r>
              <a:rPr lang="en-AU" sz="9600" dirty="0"/>
              <a:t> </a:t>
            </a:r>
            <a:r>
              <a:rPr lang="en-AU" sz="9600" dirty="0" err="1"/>
              <a:t>में</a:t>
            </a:r>
            <a:r>
              <a:rPr lang="en-AU" sz="9600" dirty="0"/>
              <a:t> </a:t>
            </a:r>
            <a:r>
              <a:rPr lang="en-AU" sz="9600" dirty="0" err="1"/>
              <a:t>केंद्र</a:t>
            </a:r>
            <a:r>
              <a:rPr lang="en-AU" sz="9600" dirty="0"/>
              <a:t> व </a:t>
            </a:r>
            <a:r>
              <a:rPr lang="en-AU" sz="9600" dirty="0" err="1"/>
              <a:t>राज्य</a:t>
            </a:r>
            <a:r>
              <a:rPr lang="en-AU" sz="9600" dirty="0"/>
              <a:t> </a:t>
            </a:r>
            <a:r>
              <a:rPr lang="en-AU" sz="9600" dirty="0" err="1"/>
              <a:t>की</a:t>
            </a:r>
            <a:r>
              <a:rPr lang="en-AU" sz="9600" dirty="0"/>
              <a:t> </a:t>
            </a:r>
            <a:r>
              <a:rPr lang="en-AU" sz="9600" dirty="0" err="1"/>
              <a:t>सेवाओ</a:t>
            </a:r>
            <a:endParaRPr lang="en-AU" sz="9600" dirty="0"/>
          </a:p>
          <a:p>
            <a:r>
              <a:rPr lang="en-AU" sz="9600" dirty="0" err="1"/>
              <a:t>शिक्षा</a:t>
            </a:r>
            <a:r>
              <a:rPr lang="en-AU" sz="9600" dirty="0"/>
              <a:t> </a:t>
            </a:r>
            <a:r>
              <a:rPr lang="en-AU" sz="9600" dirty="0" err="1"/>
              <a:t>की</a:t>
            </a:r>
            <a:r>
              <a:rPr lang="en-AU" sz="9600" dirty="0"/>
              <a:t> </a:t>
            </a:r>
            <a:r>
              <a:rPr lang="en-AU" sz="9600" dirty="0" err="1"/>
              <a:t>विशेष</a:t>
            </a:r>
            <a:r>
              <a:rPr lang="en-AU" sz="9600" dirty="0"/>
              <a:t> </a:t>
            </a:r>
            <a:r>
              <a:rPr lang="en-AU" sz="9600" dirty="0" err="1"/>
              <a:t>सुविधा</a:t>
            </a:r>
            <a:r>
              <a:rPr lang="en-AU" sz="9600" dirty="0"/>
              <a:t>।</a:t>
            </a:r>
          </a:p>
          <a:p>
            <a:r>
              <a:rPr lang="en-AU" sz="9600" dirty="0" err="1"/>
              <a:t>अत्याचारों</a:t>
            </a:r>
            <a:r>
              <a:rPr lang="en-AU" sz="9600" dirty="0"/>
              <a:t> </a:t>
            </a:r>
            <a:r>
              <a:rPr lang="en-AU" sz="9600" dirty="0" err="1"/>
              <a:t>की</a:t>
            </a:r>
            <a:r>
              <a:rPr lang="en-AU" sz="9600" dirty="0"/>
              <a:t> रोकथाम-1989 </a:t>
            </a:r>
            <a:r>
              <a:rPr lang="en-AU" sz="9600" dirty="0" err="1"/>
              <a:t>जनजाति</a:t>
            </a:r>
            <a:r>
              <a:rPr lang="en-AU" sz="9600" dirty="0"/>
              <a:t> </a:t>
            </a:r>
            <a:r>
              <a:rPr lang="en-AU" sz="9600" dirty="0" err="1"/>
              <a:t>अत्याचार</a:t>
            </a:r>
            <a:r>
              <a:rPr lang="en-AU" sz="9600" dirty="0"/>
              <a:t> </a:t>
            </a:r>
            <a:r>
              <a:rPr lang="en-AU" sz="9600" dirty="0" err="1"/>
              <a:t>अधिनियम</a:t>
            </a:r>
            <a:r>
              <a:rPr lang="en-AU" sz="9600" dirty="0"/>
              <a:t> </a:t>
            </a:r>
            <a:r>
              <a:rPr lang="en-AU" sz="9600" dirty="0" err="1"/>
              <a:t>पास</a:t>
            </a:r>
            <a:endParaRPr lang="en-AU" sz="9600" dirty="0"/>
          </a:p>
          <a:p>
            <a:r>
              <a:rPr lang="en-AU" sz="9600" dirty="0" err="1"/>
              <a:t>जनजाति</a:t>
            </a:r>
            <a:r>
              <a:rPr lang="en-AU" sz="9600" dirty="0"/>
              <a:t> </a:t>
            </a:r>
            <a:r>
              <a:rPr lang="en-AU" sz="9600" dirty="0" err="1"/>
              <a:t>विकास</a:t>
            </a:r>
            <a:r>
              <a:rPr lang="en-AU" sz="9600" dirty="0"/>
              <a:t> </a:t>
            </a:r>
            <a:r>
              <a:rPr lang="en-AU" sz="9600" dirty="0" err="1"/>
              <a:t>कार्यक्रम-छठवीं</a:t>
            </a:r>
            <a:r>
              <a:rPr lang="en-AU" sz="9600" dirty="0"/>
              <a:t> </a:t>
            </a:r>
            <a:r>
              <a:rPr lang="en-AU" sz="9600" dirty="0" err="1"/>
              <a:t>पंचवर्षीय</a:t>
            </a:r>
            <a:r>
              <a:rPr lang="en-AU" sz="9600" dirty="0"/>
              <a:t> </a:t>
            </a:r>
            <a:r>
              <a:rPr lang="en-AU" sz="9600" dirty="0" err="1"/>
              <a:t>योजना</a:t>
            </a:r>
            <a:r>
              <a:rPr lang="en-AU" sz="9600" dirty="0"/>
              <a:t> 1980 </a:t>
            </a:r>
            <a:r>
              <a:rPr lang="en-AU" sz="9600" dirty="0" err="1"/>
              <a:t>समन्वित</a:t>
            </a:r>
            <a:r>
              <a:rPr lang="en-AU" sz="9600" dirty="0"/>
              <a:t> </a:t>
            </a:r>
            <a:r>
              <a:rPr lang="en-AU" sz="9600" dirty="0" err="1"/>
              <a:t>जनजाति</a:t>
            </a:r>
            <a:r>
              <a:rPr lang="en-AU" sz="9600" dirty="0"/>
              <a:t> </a:t>
            </a:r>
            <a:r>
              <a:rPr lang="en-AU" sz="9600" dirty="0" err="1"/>
              <a:t>विकास</a:t>
            </a:r>
            <a:r>
              <a:rPr lang="en-AU" sz="9600" dirty="0"/>
              <a:t> </a:t>
            </a:r>
            <a:r>
              <a:rPr lang="en-AU" sz="9600" dirty="0" err="1"/>
              <a:t>परियोजना</a:t>
            </a:r>
            <a:r>
              <a:rPr lang="en-AU" sz="9600" dirty="0"/>
              <a:t> </a:t>
            </a:r>
            <a:r>
              <a:rPr lang="en-AU" sz="9600" dirty="0" err="1"/>
              <a:t>प्रारंभ</a:t>
            </a:r>
            <a:endParaRPr lang="en-AU" sz="9600" dirty="0"/>
          </a:p>
          <a:p>
            <a:r>
              <a:rPr lang="en-AU" sz="9600" dirty="0" err="1"/>
              <a:t>जनजातियों</a:t>
            </a:r>
            <a:r>
              <a:rPr lang="en-AU" sz="9600" dirty="0"/>
              <a:t> </a:t>
            </a:r>
            <a:r>
              <a:rPr lang="en-AU" sz="9600" dirty="0" err="1"/>
              <a:t>में</a:t>
            </a:r>
            <a:r>
              <a:rPr lang="en-AU" sz="9600" dirty="0"/>
              <a:t> </a:t>
            </a:r>
            <a:r>
              <a:rPr lang="en-AU" sz="9600" dirty="0" err="1"/>
              <a:t>सहकारी</a:t>
            </a:r>
            <a:r>
              <a:rPr lang="en-AU" sz="9600" dirty="0"/>
              <a:t> </a:t>
            </a:r>
            <a:r>
              <a:rPr lang="en-AU" sz="9600" dirty="0" err="1"/>
              <a:t>विपणन</a:t>
            </a:r>
            <a:r>
              <a:rPr lang="en-AU" sz="9600" dirty="0"/>
              <a:t> </a:t>
            </a:r>
            <a:r>
              <a:rPr lang="en-AU" sz="9600" dirty="0" err="1"/>
              <a:t>का</a:t>
            </a:r>
            <a:r>
              <a:rPr lang="en-AU" sz="9600" dirty="0"/>
              <a:t> </a:t>
            </a:r>
            <a:r>
              <a:rPr lang="en-AU" sz="9600" dirty="0" err="1"/>
              <a:t>विकास</a:t>
            </a:r>
            <a:r>
              <a:rPr lang="en-AU" sz="9600" dirty="0"/>
              <a:t> -1987  </a:t>
            </a:r>
            <a:r>
              <a:rPr lang="en-AU" sz="9600" dirty="0" err="1"/>
              <a:t>ट्राईफेड</a:t>
            </a:r>
            <a:endParaRPr lang="en-AU" sz="9600" dirty="0"/>
          </a:p>
          <a:p>
            <a:r>
              <a:rPr lang="en-AU" sz="9600" dirty="0" err="1"/>
              <a:t>जनजातीय</a:t>
            </a:r>
            <a:r>
              <a:rPr lang="en-AU" sz="9600" dirty="0"/>
              <a:t> </a:t>
            </a:r>
            <a:r>
              <a:rPr lang="en-AU" sz="9600" dirty="0" err="1"/>
              <a:t>अनुसंधान</a:t>
            </a:r>
            <a:r>
              <a:rPr lang="en-AU" sz="9600" dirty="0"/>
              <a:t> </a:t>
            </a:r>
            <a:r>
              <a:rPr lang="en-AU" sz="9600" dirty="0" err="1"/>
              <a:t>संस्थान</a:t>
            </a:r>
            <a:r>
              <a:rPr lang="en-AU" sz="9600" dirty="0"/>
              <a:t> –</a:t>
            </a:r>
            <a:r>
              <a:rPr lang="en-AU" sz="9600" dirty="0" err="1"/>
              <a:t>भारत</a:t>
            </a:r>
            <a:r>
              <a:rPr lang="en-AU" sz="9600" dirty="0"/>
              <a:t> </a:t>
            </a:r>
            <a:r>
              <a:rPr lang="en-AU" sz="9600" dirty="0" err="1"/>
              <a:t>में</a:t>
            </a:r>
            <a:r>
              <a:rPr lang="en-AU" sz="9600" dirty="0"/>
              <a:t> </a:t>
            </a:r>
            <a:r>
              <a:rPr lang="en-AU" sz="9600" dirty="0" err="1"/>
              <a:t>में</a:t>
            </a:r>
            <a:r>
              <a:rPr lang="en-AU" sz="9600" dirty="0"/>
              <a:t> 15 </a:t>
            </a:r>
            <a:r>
              <a:rPr lang="en-AU" sz="9600" dirty="0" err="1"/>
              <a:t>केंद्र</a:t>
            </a:r>
            <a:r>
              <a:rPr lang="en-AU" sz="9600" dirty="0"/>
              <a:t> </a:t>
            </a:r>
            <a:r>
              <a:rPr lang="en-AU" sz="9600" dirty="0" err="1"/>
              <a:t>स्थापित</a:t>
            </a:r>
            <a:endParaRPr lang="en-AU" sz="9600" dirty="0"/>
          </a:p>
          <a:p>
            <a:r>
              <a:rPr lang="en-AU" sz="9600" dirty="0" err="1"/>
              <a:t>पुनर्वास</a:t>
            </a:r>
            <a:r>
              <a:rPr lang="en-AU" sz="9600" dirty="0"/>
              <a:t> </a:t>
            </a:r>
            <a:r>
              <a:rPr lang="en-AU" sz="9600" dirty="0" err="1"/>
              <a:t>की</a:t>
            </a:r>
            <a:r>
              <a:rPr lang="en-AU" sz="9600" dirty="0"/>
              <a:t> </a:t>
            </a:r>
            <a:r>
              <a:rPr lang="en-AU" sz="9600" dirty="0" err="1"/>
              <a:t>सुविधाएं-मध्य</a:t>
            </a:r>
            <a:r>
              <a:rPr lang="en-AU" sz="9600" dirty="0"/>
              <a:t> </a:t>
            </a:r>
            <a:r>
              <a:rPr lang="en-AU" sz="9600" dirty="0" err="1"/>
              <a:t>प्रदेश</a:t>
            </a:r>
            <a:r>
              <a:rPr lang="en-AU" sz="9600" dirty="0"/>
              <a:t>, </a:t>
            </a:r>
            <a:r>
              <a:rPr lang="en-AU" sz="9600" dirty="0" err="1"/>
              <a:t>छत्तीसगढ़</a:t>
            </a:r>
            <a:r>
              <a:rPr lang="en-AU" sz="9600" dirty="0"/>
              <a:t> </a:t>
            </a:r>
            <a:r>
              <a:rPr lang="en-AU" sz="9600" dirty="0" err="1"/>
              <a:t>बिहार</a:t>
            </a:r>
            <a:r>
              <a:rPr lang="en-AU" sz="9600" dirty="0"/>
              <a:t>, </a:t>
            </a:r>
            <a:r>
              <a:rPr lang="en-AU" sz="9600" dirty="0" err="1"/>
              <a:t>झारखंड</a:t>
            </a:r>
            <a:r>
              <a:rPr lang="en-AU" sz="9600" dirty="0"/>
              <a:t>, </a:t>
            </a:r>
            <a:r>
              <a:rPr lang="en-AU" sz="9600" dirty="0" err="1"/>
              <a:t>उत्तर</a:t>
            </a:r>
            <a:r>
              <a:rPr lang="en-AU" sz="9600" dirty="0"/>
              <a:t> </a:t>
            </a:r>
            <a:r>
              <a:rPr lang="en-AU" sz="9600" dirty="0" err="1"/>
              <a:t>पूर्व</a:t>
            </a:r>
            <a:r>
              <a:rPr lang="en-AU" sz="9600" dirty="0"/>
              <a:t> </a:t>
            </a:r>
            <a:r>
              <a:rPr lang="en-AU" sz="9600" dirty="0" err="1"/>
              <a:t>राज</a:t>
            </a:r>
            <a:r>
              <a:rPr lang="en-AU" sz="9600" dirty="0"/>
              <a:t> </a:t>
            </a:r>
            <a:r>
              <a:rPr lang="en-AU" sz="9600" dirty="0" err="1"/>
              <a:t>तथा</a:t>
            </a:r>
            <a:r>
              <a:rPr lang="en-AU" sz="9600" dirty="0"/>
              <a:t> </a:t>
            </a:r>
            <a:r>
              <a:rPr lang="en-AU" sz="9600" dirty="0" err="1"/>
              <a:t>कर्नाटक</a:t>
            </a:r>
            <a:endParaRPr lang="en-AU" sz="96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6575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7870A-1005-A145-7807-B79AF8174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छत्तीसगढ़</a:t>
            </a:r>
            <a:r>
              <a:rPr lang="en-AU" dirty="0"/>
              <a:t> </a:t>
            </a:r>
            <a:r>
              <a:rPr lang="en-AU" dirty="0" err="1"/>
              <a:t>में</a:t>
            </a:r>
            <a:r>
              <a:rPr lang="en-AU" dirty="0"/>
              <a:t> </a:t>
            </a:r>
            <a:r>
              <a:rPr lang="en-AU" dirty="0" err="1"/>
              <a:t>जनजाति</a:t>
            </a:r>
            <a:r>
              <a:rPr lang="en-AU" dirty="0"/>
              <a:t> </a:t>
            </a:r>
            <a:r>
              <a:rPr lang="en-AU" dirty="0" err="1"/>
              <a:t>विकास</a:t>
            </a:r>
            <a:r>
              <a:rPr lang="en-AU" dirty="0"/>
              <a:t> </a:t>
            </a:r>
            <a:r>
              <a:rPr lang="en-AU" dirty="0" err="1"/>
              <a:t>के</a:t>
            </a:r>
            <a:r>
              <a:rPr lang="en-AU" dirty="0"/>
              <a:t> </a:t>
            </a:r>
            <a:r>
              <a:rPr lang="en-AU" dirty="0" err="1"/>
              <a:t>विशेष</a:t>
            </a:r>
            <a:r>
              <a:rPr lang="en-AU" dirty="0"/>
              <a:t> </a:t>
            </a:r>
            <a:r>
              <a:rPr lang="en-AU" dirty="0" err="1"/>
              <a:t>कार्यक्रम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1C9DE-9B9F-786F-A96E-2DDDA1201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sz="2400" dirty="0" err="1"/>
              <a:t>सरस्वती</a:t>
            </a:r>
            <a:r>
              <a:rPr lang="en-AU" sz="2400" dirty="0"/>
              <a:t> </a:t>
            </a:r>
            <a:r>
              <a:rPr lang="en-AU" sz="2400" dirty="0" err="1"/>
              <a:t>साइकिल</a:t>
            </a:r>
            <a:r>
              <a:rPr lang="en-AU" sz="2400" dirty="0"/>
              <a:t> </a:t>
            </a:r>
            <a:r>
              <a:rPr lang="en-AU" sz="2400" dirty="0" err="1"/>
              <a:t>योजना</a:t>
            </a:r>
            <a:endParaRPr lang="en-AU" sz="2400" dirty="0"/>
          </a:p>
          <a:p>
            <a:r>
              <a:rPr lang="en-AU" sz="2400" dirty="0" err="1"/>
              <a:t>पूर्व</a:t>
            </a:r>
            <a:r>
              <a:rPr lang="en-AU" sz="2400" dirty="0"/>
              <a:t> </a:t>
            </a:r>
            <a:r>
              <a:rPr lang="en-AU" sz="2400" dirty="0" err="1"/>
              <a:t>मैट्रिक</a:t>
            </a:r>
            <a:r>
              <a:rPr lang="en-AU" sz="2400" dirty="0"/>
              <a:t> </a:t>
            </a:r>
            <a:r>
              <a:rPr lang="en-AU" sz="2400" dirty="0" err="1"/>
              <a:t>छात्रवृत्ति</a:t>
            </a:r>
            <a:endParaRPr lang="en-AU" sz="2400" dirty="0"/>
          </a:p>
          <a:p>
            <a:r>
              <a:rPr lang="en-AU" sz="2400" dirty="0" err="1"/>
              <a:t>कन्या</a:t>
            </a:r>
            <a:r>
              <a:rPr lang="en-AU" sz="2400" dirty="0"/>
              <a:t> </a:t>
            </a:r>
            <a:r>
              <a:rPr lang="en-AU" sz="2400" dirty="0" err="1"/>
              <a:t>साक्षरता</a:t>
            </a:r>
            <a:r>
              <a:rPr lang="en-AU" sz="2400" dirty="0"/>
              <a:t> </a:t>
            </a:r>
            <a:r>
              <a:rPr lang="en-AU" sz="2400" dirty="0" err="1"/>
              <a:t>प्रोत्साहन</a:t>
            </a:r>
            <a:r>
              <a:rPr lang="en-AU" sz="2400" dirty="0"/>
              <a:t> </a:t>
            </a:r>
            <a:r>
              <a:rPr lang="en-AU" sz="2400" dirty="0" err="1"/>
              <a:t>योजना</a:t>
            </a:r>
            <a:endParaRPr lang="en-AU" sz="2400" dirty="0"/>
          </a:p>
          <a:p>
            <a:r>
              <a:rPr lang="en-AU" sz="2400" dirty="0" err="1"/>
              <a:t>अखिल</a:t>
            </a:r>
            <a:r>
              <a:rPr lang="en-AU" sz="2400" dirty="0"/>
              <a:t> </a:t>
            </a:r>
            <a:r>
              <a:rPr lang="en-AU" sz="2400" dirty="0" err="1"/>
              <a:t>भारतीय</a:t>
            </a:r>
            <a:r>
              <a:rPr lang="en-AU" sz="2400" dirty="0"/>
              <a:t> </a:t>
            </a:r>
            <a:r>
              <a:rPr lang="en-AU" sz="2400" dirty="0" err="1"/>
              <a:t>सेवा</a:t>
            </a:r>
            <a:r>
              <a:rPr lang="en-AU" sz="2400" dirty="0"/>
              <a:t> </a:t>
            </a:r>
            <a:r>
              <a:rPr lang="en-AU" sz="2400" dirty="0" err="1"/>
              <a:t>की</a:t>
            </a:r>
            <a:r>
              <a:rPr lang="en-AU" sz="2400" dirty="0"/>
              <a:t> </a:t>
            </a:r>
            <a:r>
              <a:rPr lang="en-AU" sz="2400" dirty="0" err="1"/>
              <a:t>तैयारी</a:t>
            </a:r>
            <a:endParaRPr lang="en-AU" sz="2400" dirty="0"/>
          </a:p>
          <a:p>
            <a:r>
              <a:rPr lang="en-AU" sz="2400" dirty="0" err="1"/>
              <a:t>मध्यान्ह</a:t>
            </a:r>
            <a:r>
              <a:rPr lang="en-AU" sz="2400" dirty="0"/>
              <a:t> </a:t>
            </a:r>
            <a:r>
              <a:rPr lang="en-AU" sz="2400" dirty="0" err="1"/>
              <a:t>भोजन</a:t>
            </a:r>
            <a:r>
              <a:rPr lang="en-AU" sz="2400" dirty="0"/>
              <a:t> </a:t>
            </a:r>
            <a:r>
              <a:rPr lang="en-AU" sz="2400" dirty="0" err="1"/>
              <a:t>कार्यक्रम</a:t>
            </a:r>
            <a:endParaRPr lang="en-AU" sz="2400" dirty="0"/>
          </a:p>
          <a:p>
            <a:r>
              <a:rPr lang="en-AU" sz="2400" dirty="0" err="1"/>
              <a:t>विवेकानंद</a:t>
            </a:r>
            <a:r>
              <a:rPr lang="en-AU" sz="2400" dirty="0"/>
              <a:t> </a:t>
            </a:r>
            <a:r>
              <a:rPr lang="en-AU" sz="2400" dirty="0" err="1"/>
              <a:t>युवा</a:t>
            </a:r>
            <a:r>
              <a:rPr lang="en-AU" sz="2400" dirty="0"/>
              <a:t> </a:t>
            </a:r>
            <a:r>
              <a:rPr lang="en-AU" sz="2400" dirty="0" err="1"/>
              <a:t>करियर</a:t>
            </a:r>
            <a:r>
              <a:rPr lang="en-AU" sz="2400" dirty="0"/>
              <a:t> </a:t>
            </a:r>
            <a:r>
              <a:rPr lang="en-AU" sz="2400" dirty="0" err="1"/>
              <a:t>निर्माण</a:t>
            </a:r>
            <a:r>
              <a:rPr lang="en-AU" sz="2400" dirty="0"/>
              <a:t> </a:t>
            </a:r>
            <a:r>
              <a:rPr lang="en-AU" sz="2400" dirty="0" err="1"/>
              <a:t>केंद्र</a:t>
            </a:r>
            <a:endParaRPr lang="en-AU" sz="2400" dirty="0"/>
          </a:p>
          <a:p>
            <a:r>
              <a:rPr lang="en-AU" sz="2400" dirty="0"/>
              <a:t> </a:t>
            </a:r>
            <a:r>
              <a:rPr lang="en-AU" sz="2400" dirty="0" err="1"/>
              <a:t>प्रशिक्षण</a:t>
            </a:r>
            <a:r>
              <a:rPr lang="en-AU" sz="2400" dirty="0"/>
              <a:t> </a:t>
            </a:r>
            <a:r>
              <a:rPr lang="en-AU" sz="2400" dirty="0" err="1"/>
              <a:t>सह</a:t>
            </a:r>
            <a:r>
              <a:rPr lang="en-AU" sz="2400" dirty="0"/>
              <a:t> </a:t>
            </a:r>
            <a:r>
              <a:rPr lang="en-AU" sz="2400" dirty="0" err="1"/>
              <a:t>उत्पादन</a:t>
            </a:r>
            <a:r>
              <a:rPr lang="en-AU" sz="2400" dirty="0"/>
              <a:t> </a:t>
            </a:r>
            <a:r>
              <a:rPr lang="en-AU" sz="2400" dirty="0" err="1"/>
              <a:t>केंद्र</a:t>
            </a:r>
            <a:r>
              <a:rPr lang="en-AU" sz="2400" dirty="0"/>
              <a:t> </a:t>
            </a:r>
          </a:p>
          <a:p>
            <a:r>
              <a:rPr lang="en-AU" sz="2400" dirty="0" err="1"/>
              <a:t>गुरु</a:t>
            </a:r>
            <a:r>
              <a:rPr lang="en-AU" sz="2400" dirty="0"/>
              <a:t> </a:t>
            </a:r>
            <a:r>
              <a:rPr lang="en-AU" sz="2400" dirty="0" err="1"/>
              <a:t>घासीदास</a:t>
            </a:r>
            <a:r>
              <a:rPr lang="en-AU" sz="2400" dirty="0"/>
              <a:t> </a:t>
            </a:r>
            <a:r>
              <a:rPr lang="en-AU" sz="2400" dirty="0" err="1"/>
              <a:t>लोक</a:t>
            </a:r>
            <a:r>
              <a:rPr lang="en-AU" sz="2400" dirty="0"/>
              <a:t> </a:t>
            </a:r>
            <a:r>
              <a:rPr lang="en-AU" sz="2400" dirty="0" err="1"/>
              <a:t>कला</a:t>
            </a:r>
            <a:r>
              <a:rPr lang="en-AU" sz="2400" dirty="0"/>
              <a:t> </a:t>
            </a:r>
            <a:r>
              <a:rPr lang="en-AU" sz="2400" dirty="0" err="1"/>
              <a:t>महोत्सव</a:t>
            </a:r>
            <a:endParaRPr lang="en-AU" sz="2400" dirty="0"/>
          </a:p>
          <a:p>
            <a:r>
              <a:rPr lang="en-AU" sz="2400" dirty="0" err="1"/>
              <a:t>शहीद</a:t>
            </a:r>
            <a:r>
              <a:rPr lang="en-AU" sz="2400" dirty="0"/>
              <a:t> </a:t>
            </a:r>
            <a:r>
              <a:rPr lang="en-AU" sz="2400" dirty="0" err="1"/>
              <a:t>वीर</a:t>
            </a:r>
            <a:r>
              <a:rPr lang="en-AU" sz="2400" dirty="0"/>
              <a:t> </a:t>
            </a:r>
            <a:r>
              <a:rPr lang="en-AU" sz="2400" dirty="0" err="1"/>
              <a:t>नारायण</a:t>
            </a:r>
            <a:r>
              <a:rPr lang="en-AU" sz="2400" dirty="0"/>
              <a:t> </a:t>
            </a:r>
            <a:r>
              <a:rPr lang="en-AU" sz="2400" dirty="0" err="1"/>
              <a:t>सिंह</a:t>
            </a:r>
            <a:r>
              <a:rPr lang="en-AU" sz="2400" dirty="0"/>
              <a:t> </a:t>
            </a:r>
            <a:r>
              <a:rPr lang="en-AU" sz="2400" dirty="0" err="1"/>
              <a:t>लोक</a:t>
            </a:r>
            <a:r>
              <a:rPr lang="en-AU" sz="2400" dirty="0"/>
              <a:t> </a:t>
            </a:r>
            <a:r>
              <a:rPr lang="en-AU" sz="2400" dirty="0" err="1"/>
              <a:t>महोत्सव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4278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387CA-55B8-4F08-89EB-CF3BE50A7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जनजाति</a:t>
            </a:r>
            <a:r>
              <a:rPr lang="en-AU" dirty="0"/>
              <a:t> </a:t>
            </a:r>
            <a:r>
              <a:rPr lang="en-AU" dirty="0" err="1"/>
              <a:t>विकास</a:t>
            </a:r>
            <a:r>
              <a:rPr lang="en-AU" dirty="0"/>
              <a:t> </a:t>
            </a:r>
            <a:r>
              <a:rPr lang="en-AU" dirty="0" err="1"/>
              <a:t>के</a:t>
            </a:r>
            <a:r>
              <a:rPr lang="en-AU" dirty="0"/>
              <a:t> </a:t>
            </a:r>
            <a:r>
              <a:rPr lang="en-AU" dirty="0" err="1"/>
              <a:t>सुझाव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29D45-C63A-F279-4EAF-DB0C31FDE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 err="1"/>
              <a:t>आर्थिक</a:t>
            </a:r>
            <a:r>
              <a:rPr lang="en-AU" sz="3200" dirty="0"/>
              <a:t> </a:t>
            </a:r>
            <a:r>
              <a:rPr lang="en-AU" sz="3200" dirty="0" err="1"/>
              <a:t>पिछड़ापन-रोजगार</a:t>
            </a:r>
            <a:r>
              <a:rPr lang="en-AU" sz="3200" dirty="0"/>
              <a:t> </a:t>
            </a:r>
            <a:r>
              <a:rPr lang="en-AU" sz="3200" dirty="0" err="1"/>
              <a:t>के</a:t>
            </a:r>
            <a:r>
              <a:rPr lang="en-AU" sz="3200" dirty="0"/>
              <a:t> </a:t>
            </a:r>
            <a:r>
              <a:rPr lang="en-AU" sz="3200" dirty="0" err="1"/>
              <a:t>अवसर</a:t>
            </a:r>
            <a:r>
              <a:rPr lang="en-AU" sz="3200" dirty="0"/>
              <a:t> </a:t>
            </a:r>
            <a:r>
              <a:rPr lang="en-AU" sz="3200" dirty="0" err="1"/>
              <a:t>में</a:t>
            </a:r>
            <a:r>
              <a:rPr lang="en-AU" sz="3200" dirty="0"/>
              <a:t> </a:t>
            </a:r>
            <a:r>
              <a:rPr lang="en-AU" sz="3200" dirty="0" err="1"/>
              <a:t>वृद्धि</a:t>
            </a:r>
            <a:r>
              <a:rPr lang="en-AU" sz="3200" dirty="0"/>
              <a:t> व </a:t>
            </a:r>
            <a:r>
              <a:rPr lang="en-AU" sz="3200" dirty="0" err="1"/>
              <a:t>स्वरोजगार</a:t>
            </a:r>
            <a:r>
              <a:rPr lang="en-AU" sz="3200" dirty="0"/>
              <a:t> </a:t>
            </a:r>
            <a:r>
              <a:rPr lang="en-AU" sz="3200" dirty="0" err="1"/>
              <a:t>को</a:t>
            </a:r>
            <a:r>
              <a:rPr lang="en-AU" sz="3200" dirty="0"/>
              <a:t> </a:t>
            </a:r>
            <a:r>
              <a:rPr lang="en-AU" sz="3200" dirty="0" err="1"/>
              <a:t>बढ़ावा</a:t>
            </a:r>
            <a:endParaRPr lang="en-AU" sz="3200" dirty="0"/>
          </a:p>
          <a:p>
            <a:r>
              <a:rPr lang="en-AU" sz="3200" dirty="0" err="1"/>
              <a:t>सांस्कृतिक</a:t>
            </a:r>
            <a:r>
              <a:rPr lang="en-AU" sz="3200" dirty="0"/>
              <a:t> </a:t>
            </a:r>
            <a:r>
              <a:rPr lang="en-AU" sz="3200" dirty="0" err="1"/>
              <a:t>समस्या-जनजाति</a:t>
            </a:r>
            <a:r>
              <a:rPr lang="en-AU" sz="3200" dirty="0"/>
              <a:t> </a:t>
            </a:r>
            <a:r>
              <a:rPr lang="en-AU" sz="3200" dirty="0" err="1"/>
              <a:t>संस्कृति</a:t>
            </a:r>
            <a:r>
              <a:rPr lang="en-AU" sz="3200" dirty="0"/>
              <a:t> </a:t>
            </a:r>
            <a:r>
              <a:rPr lang="en-AU" sz="3200" dirty="0" err="1"/>
              <a:t>के</a:t>
            </a:r>
            <a:r>
              <a:rPr lang="en-AU" sz="3200" dirty="0"/>
              <a:t> </a:t>
            </a:r>
            <a:r>
              <a:rPr lang="en-AU" sz="3200" dirty="0" err="1"/>
              <a:t>शिक्षा</a:t>
            </a:r>
            <a:r>
              <a:rPr lang="en-AU" sz="3200" dirty="0"/>
              <a:t> व </a:t>
            </a:r>
            <a:r>
              <a:rPr lang="en-AU" sz="3200" dirty="0" err="1"/>
              <a:t>मनोरंजन</a:t>
            </a:r>
            <a:endParaRPr lang="en-AU" sz="3200" dirty="0"/>
          </a:p>
          <a:p>
            <a:r>
              <a:rPr lang="en-AU" sz="3200" dirty="0" err="1"/>
              <a:t>शैक्षणिक</a:t>
            </a:r>
            <a:r>
              <a:rPr lang="en-AU" sz="3200" dirty="0"/>
              <a:t> </a:t>
            </a:r>
            <a:r>
              <a:rPr lang="en-AU" sz="3200" dirty="0" err="1"/>
              <a:t>समस्या-व्यवहारिक</a:t>
            </a:r>
            <a:r>
              <a:rPr lang="en-AU" sz="3200" dirty="0"/>
              <a:t> </a:t>
            </a:r>
            <a:r>
              <a:rPr lang="en-AU" sz="3200" dirty="0" err="1"/>
              <a:t>शिक्षा</a:t>
            </a:r>
            <a:r>
              <a:rPr lang="en-AU" sz="3200" dirty="0"/>
              <a:t> </a:t>
            </a:r>
            <a:r>
              <a:rPr lang="en-AU" sz="3200" dirty="0" err="1"/>
              <a:t>की</a:t>
            </a:r>
            <a:r>
              <a:rPr lang="en-AU" sz="3200" dirty="0"/>
              <a:t> </a:t>
            </a:r>
            <a:r>
              <a:rPr lang="en-AU" sz="3200" dirty="0" err="1"/>
              <a:t>आवश्यकता</a:t>
            </a:r>
            <a:endParaRPr lang="en-AU" sz="3200" dirty="0"/>
          </a:p>
          <a:p>
            <a:r>
              <a:rPr lang="en-AU" sz="3200" dirty="0" err="1"/>
              <a:t>स्वास्थ्य</a:t>
            </a:r>
            <a:r>
              <a:rPr lang="en-AU" sz="3200" dirty="0"/>
              <a:t> </a:t>
            </a:r>
            <a:r>
              <a:rPr lang="en-AU" sz="3200" dirty="0" err="1"/>
              <a:t>समस्या</a:t>
            </a:r>
            <a:r>
              <a:rPr lang="en-AU" sz="3200"/>
              <a:t> -सचल</a:t>
            </a:r>
            <a:r>
              <a:rPr lang="en-AU" sz="3200" dirty="0"/>
              <a:t> </a:t>
            </a:r>
            <a:r>
              <a:rPr lang="en-AU" sz="3200" dirty="0" err="1"/>
              <a:t>चिकित्सालयों</a:t>
            </a:r>
            <a:r>
              <a:rPr lang="en-AU" sz="3200" dirty="0"/>
              <a:t> </a:t>
            </a:r>
            <a:r>
              <a:rPr lang="en-AU" sz="3200" dirty="0" err="1"/>
              <a:t>की</a:t>
            </a:r>
            <a:r>
              <a:rPr lang="en-AU" sz="3200" dirty="0"/>
              <a:t> </a:t>
            </a:r>
            <a:r>
              <a:rPr lang="en-AU" sz="3200" dirty="0" err="1"/>
              <a:t>व्यवस्था</a:t>
            </a:r>
            <a:endParaRPr lang="en-AU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1445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DDB55-48A5-F65D-5F39-61703090A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600" dirty="0" err="1"/>
              <a:t>निष्कर्ष</a:t>
            </a:r>
            <a:endParaRPr lang="en-US" sz="66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365FC27-3B22-8237-9D32-966A45C0C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6859" y="1518047"/>
            <a:ext cx="6465094" cy="5339953"/>
          </a:xfrm>
        </p:spPr>
      </p:pic>
    </p:spTree>
    <p:extLst>
      <p:ext uri="{BB962C8B-B14F-4D97-AF65-F5344CB8AC3E}">
        <p14:creationId xmlns:p14="http://schemas.microsoft.com/office/powerpoint/2010/main" val="2351961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A0671-53B5-48DA-5242-7BF371C61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600" dirty="0"/>
              <a:t>Thank you</a:t>
            </a:r>
            <a:endParaRPr lang="en-US" sz="66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C72555E-0D18-2D11-2C9F-67A6E39907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3650654"/>
            <a:ext cx="4610099" cy="3649662"/>
          </a:xfrm>
        </p:spPr>
      </p:pic>
    </p:spTree>
    <p:extLst>
      <p:ext uri="{BB962C8B-B14F-4D97-AF65-F5344CB8AC3E}">
        <p14:creationId xmlns:p14="http://schemas.microsoft.com/office/powerpoint/2010/main" val="3442672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BB975-4889-C379-4EEE-94FD08594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प्रस्तावना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D9C8E-CFA6-58DB-407E-BA98E8A43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0575" y="1604433"/>
            <a:ext cx="10131425" cy="36491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err="1"/>
              <a:t>विकास</a:t>
            </a:r>
            <a:r>
              <a:rPr lang="en-GB" sz="2400" dirty="0"/>
              <a:t> </a:t>
            </a:r>
            <a:r>
              <a:rPr lang="en-GB" sz="2400" dirty="0" err="1"/>
              <a:t>की</a:t>
            </a:r>
            <a:r>
              <a:rPr lang="en-GB" sz="2400" dirty="0"/>
              <a:t> </a:t>
            </a:r>
            <a:r>
              <a:rPr lang="en-GB" sz="2400" dirty="0" err="1"/>
              <a:t>लंबी</a:t>
            </a:r>
            <a:r>
              <a:rPr lang="en-GB" sz="2400" dirty="0"/>
              <a:t> </a:t>
            </a:r>
            <a:r>
              <a:rPr lang="en-GB" sz="2400" dirty="0" err="1"/>
              <a:t>यात्रा</a:t>
            </a:r>
            <a:endParaRPr lang="en-GB" sz="2400" dirty="0"/>
          </a:p>
          <a:p>
            <a:pPr marL="0" indent="0">
              <a:buNone/>
            </a:pPr>
            <a:r>
              <a:rPr lang="en-GB" sz="2400" dirty="0" err="1"/>
              <a:t>शिकार</a:t>
            </a:r>
            <a:r>
              <a:rPr lang="en-GB" sz="2400" dirty="0"/>
              <a:t> </a:t>
            </a:r>
            <a:r>
              <a:rPr lang="en-GB" sz="2400" dirty="0" err="1"/>
              <a:t>तथा</a:t>
            </a:r>
            <a:r>
              <a:rPr lang="en-GB" sz="2400" dirty="0"/>
              <a:t> </a:t>
            </a:r>
            <a:r>
              <a:rPr lang="en-GB" sz="2400" dirty="0" err="1"/>
              <a:t>खाद्य</a:t>
            </a:r>
            <a:r>
              <a:rPr lang="en-GB" sz="2400" dirty="0"/>
              <a:t> </a:t>
            </a:r>
            <a:r>
              <a:rPr lang="en-GB" sz="2400" dirty="0" err="1"/>
              <a:t>संग्रह</a:t>
            </a:r>
            <a:r>
              <a:rPr lang="en-GB" sz="2400" dirty="0"/>
              <a:t> </a:t>
            </a:r>
            <a:r>
              <a:rPr lang="en-GB" sz="2400" dirty="0" err="1"/>
              <a:t>द्वारा</a:t>
            </a:r>
            <a:r>
              <a:rPr lang="en-GB" sz="2400" dirty="0"/>
              <a:t> </a:t>
            </a:r>
            <a:r>
              <a:rPr lang="en-GB" sz="2400" dirty="0" err="1"/>
              <a:t>उदर</a:t>
            </a:r>
            <a:r>
              <a:rPr lang="en-GB" sz="2400" dirty="0"/>
              <a:t> </a:t>
            </a:r>
            <a:r>
              <a:rPr lang="en-GB" sz="2400" dirty="0" err="1"/>
              <a:t>पूर्ति</a:t>
            </a:r>
            <a:r>
              <a:rPr lang="en-GB" sz="2400" dirty="0"/>
              <a:t> </a:t>
            </a:r>
            <a:endParaRPr lang="en-GB" dirty="0"/>
          </a:p>
          <a:p>
            <a:pPr marL="0" indent="0">
              <a:buNone/>
            </a:pPr>
            <a:r>
              <a:rPr lang="en-GB" sz="2800" dirty="0" err="1"/>
              <a:t>जंगल</a:t>
            </a:r>
            <a:r>
              <a:rPr lang="en-GB" sz="2800" dirty="0"/>
              <a:t> </a:t>
            </a:r>
            <a:r>
              <a:rPr lang="en-GB" sz="2800" dirty="0" err="1"/>
              <a:t>पहाड़ों</a:t>
            </a:r>
            <a:r>
              <a:rPr lang="en-GB" sz="2800" dirty="0"/>
              <a:t> </a:t>
            </a:r>
            <a:r>
              <a:rPr lang="en-GB" sz="2800" dirty="0" err="1"/>
              <a:t>गुफाओं</a:t>
            </a:r>
            <a:r>
              <a:rPr lang="en-GB" sz="2800" dirty="0"/>
              <a:t> </a:t>
            </a:r>
            <a:r>
              <a:rPr lang="en-GB" sz="2800" dirty="0" err="1"/>
              <a:t>में</a:t>
            </a:r>
            <a:r>
              <a:rPr lang="en-GB" sz="2800" dirty="0"/>
              <a:t> </a:t>
            </a:r>
            <a:r>
              <a:rPr lang="en-GB" sz="2800" dirty="0" err="1"/>
              <a:t>निवास</a:t>
            </a:r>
            <a:endParaRPr lang="en-GB" sz="2800" dirty="0"/>
          </a:p>
          <a:p>
            <a:pPr marL="0" indent="0">
              <a:buNone/>
            </a:pPr>
            <a:r>
              <a:rPr lang="en-GB" sz="2800" dirty="0" err="1"/>
              <a:t>कृषि</a:t>
            </a:r>
            <a:r>
              <a:rPr lang="en-GB" sz="2800" dirty="0"/>
              <a:t> </a:t>
            </a:r>
            <a:r>
              <a:rPr lang="en-GB" sz="2800" dirty="0" err="1"/>
              <a:t>और</a:t>
            </a:r>
            <a:r>
              <a:rPr lang="en-GB" sz="2800" dirty="0"/>
              <a:t> </a:t>
            </a:r>
            <a:r>
              <a:rPr lang="en-GB" sz="2800" dirty="0" err="1"/>
              <a:t>पशुपालन</a:t>
            </a:r>
            <a:r>
              <a:rPr lang="en-GB" sz="2800" dirty="0"/>
              <a:t> </a:t>
            </a:r>
            <a:r>
              <a:rPr lang="en-GB" sz="2800" dirty="0" err="1"/>
              <a:t>से</a:t>
            </a:r>
            <a:r>
              <a:rPr lang="en-GB" sz="2800" dirty="0"/>
              <a:t> </a:t>
            </a:r>
            <a:r>
              <a:rPr lang="en-GB" sz="2800" dirty="0" err="1"/>
              <a:t>विकास</a:t>
            </a:r>
            <a:r>
              <a:rPr lang="en-GB" sz="2800" dirty="0"/>
              <a:t> </a:t>
            </a:r>
            <a:r>
              <a:rPr lang="en-GB" sz="2800" dirty="0" err="1"/>
              <a:t>प्रारंभ</a:t>
            </a:r>
            <a:endParaRPr lang="en-GB" sz="2800" dirty="0"/>
          </a:p>
          <a:p>
            <a:pPr marL="0" indent="0">
              <a:buNone/>
            </a:pPr>
            <a:r>
              <a:rPr lang="en-GB" sz="2800" dirty="0" err="1"/>
              <a:t>विकास</a:t>
            </a:r>
            <a:r>
              <a:rPr lang="en-GB" sz="2800" dirty="0"/>
              <a:t> </a:t>
            </a:r>
            <a:r>
              <a:rPr lang="en-GB" sz="2800" dirty="0" err="1"/>
              <a:t>की</a:t>
            </a:r>
            <a:r>
              <a:rPr lang="en-GB" sz="2800" dirty="0"/>
              <a:t> </a:t>
            </a:r>
            <a:r>
              <a:rPr lang="en-GB" sz="2800" dirty="0" err="1"/>
              <a:t>प्रक्रिया</a:t>
            </a:r>
            <a:r>
              <a:rPr lang="en-GB" sz="2800" dirty="0"/>
              <a:t> </a:t>
            </a:r>
            <a:r>
              <a:rPr lang="en-GB" sz="2800" dirty="0" err="1"/>
              <a:t>आसमान</a:t>
            </a:r>
            <a:endParaRPr lang="en-GB" sz="2800" dirty="0"/>
          </a:p>
          <a:p>
            <a:pPr marL="0" indent="0">
              <a:buNone/>
            </a:pPr>
            <a:r>
              <a:rPr lang="en-GB" sz="2800" dirty="0" err="1"/>
              <a:t>भारत</a:t>
            </a:r>
            <a:r>
              <a:rPr lang="en-GB" sz="2800" dirty="0"/>
              <a:t> </a:t>
            </a:r>
            <a:r>
              <a:rPr lang="en-GB" sz="2800" dirty="0" err="1"/>
              <a:t>के</a:t>
            </a:r>
            <a:r>
              <a:rPr lang="en-GB" sz="2800" dirty="0"/>
              <a:t> </a:t>
            </a:r>
            <a:r>
              <a:rPr lang="en-GB" sz="2800" dirty="0" err="1"/>
              <a:t>विभिन्न</a:t>
            </a:r>
            <a:r>
              <a:rPr lang="en-GB" sz="2800" dirty="0"/>
              <a:t> </a:t>
            </a:r>
            <a:r>
              <a:rPr lang="en-GB" sz="2800" dirty="0" err="1"/>
              <a:t>क्षेत्रों</a:t>
            </a:r>
            <a:r>
              <a:rPr lang="en-GB" sz="2800" dirty="0"/>
              <a:t> </a:t>
            </a:r>
            <a:r>
              <a:rPr lang="en-GB" sz="2800" dirty="0" err="1"/>
              <a:t>में</a:t>
            </a:r>
            <a:r>
              <a:rPr lang="en-GB" sz="2800" dirty="0"/>
              <a:t> </a:t>
            </a:r>
            <a:r>
              <a:rPr lang="en-GB" sz="2800" dirty="0" err="1"/>
              <a:t>ऐसे</a:t>
            </a:r>
            <a:r>
              <a:rPr lang="en-GB" sz="2800" dirty="0"/>
              <a:t> </a:t>
            </a:r>
            <a:r>
              <a:rPr lang="en-GB" sz="2800" dirty="0" err="1"/>
              <a:t>मानव</a:t>
            </a:r>
            <a:r>
              <a:rPr lang="en-GB" sz="2800" dirty="0"/>
              <a:t> </a:t>
            </a:r>
            <a:r>
              <a:rPr lang="en-GB" sz="2800" dirty="0" err="1"/>
              <a:t>समूह</a:t>
            </a:r>
            <a:r>
              <a:rPr lang="en-GB" sz="2800" dirty="0"/>
              <a:t> </a:t>
            </a:r>
            <a:r>
              <a:rPr lang="en-GB" sz="2800" dirty="0" err="1"/>
              <a:t>जो</a:t>
            </a:r>
            <a:r>
              <a:rPr lang="en-GB" sz="2800" dirty="0"/>
              <a:t> </a:t>
            </a:r>
            <a:r>
              <a:rPr lang="en-GB" sz="2800" dirty="0" err="1"/>
              <a:t>आज</a:t>
            </a:r>
            <a:r>
              <a:rPr lang="en-GB" sz="2800" dirty="0"/>
              <a:t> </a:t>
            </a:r>
            <a:r>
              <a:rPr lang="en-GB" sz="2800" dirty="0" err="1"/>
              <a:t>भी</a:t>
            </a:r>
            <a:r>
              <a:rPr lang="en-GB" sz="2800" dirty="0"/>
              <a:t> </a:t>
            </a:r>
            <a:r>
              <a:rPr lang="en-GB" sz="2800" dirty="0" err="1"/>
              <a:t>सभ्यता</a:t>
            </a:r>
            <a:r>
              <a:rPr lang="en-GB" sz="2800" dirty="0"/>
              <a:t> </a:t>
            </a:r>
            <a:r>
              <a:rPr lang="en-GB" sz="2800" dirty="0" err="1"/>
              <a:t>और</a:t>
            </a:r>
            <a:r>
              <a:rPr lang="en-GB" sz="2800" dirty="0"/>
              <a:t> </a:t>
            </a:r>
            <a:r>
              <a:rPr lang="en-GB" sz="2800" dirty="0" err="1"/>
              <a:t>संस्कृति</a:t>
            </a:r>
            <a:r>
              <a:rPr lang="en-GB" sz="2800" dirty="0"/>
              <a:t> </a:t>
            </a:r>
            <a:r>
              <a:rPr lang="en-GB" sz="2800" dirty="0" err="1"/>
              <a:t>से</a:t>
            </a:r>
            <a:r>
              <a:rPr lang="en-GB" sz="2800" dirty="0"/>
              <a:t> </a:t>
            </a:r>
            <a:r>
              <a:rPr lang="en-GB" sz="2800" dirty="0" err="1"/>
              <a:t>अपरिचित</a:t>
            </a:r>
            <a:endParaRPr lang="en-GB" sz="2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0192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AF891-A394-694E-9A0B-204C12B43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63" y="295274"/>
            <a:ext cx="10131425" cy="2447926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जनजाति</a:t>
            </a:r>
            <a:r>
              <a:rPr lang="en-GB" dirty="0"/>
              <a:t> </a:t>
            </a:r>
            <a:r>
              <a:rPr lang="en-GB" dirty="0" err="1"/>
              <a:t>का</a:t>
            </a:r>
            <a:r>
              <a:rPr lang="en-GB" dirty="0"/>
              <a:t> </a:t>
            </a:r>
            <a:r>
              <a:rPr lang="en-GB" dirty="0" err="1"/>
              <a:t>अर्थ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         </a:t>
            </a:r>
            <a:r>
              <a:rPr lang="en-GB" dirty="0" err="1"/>
              <a:t>अंग्रेजी</a:t>
            </a:r>
            <a:r>
              <a:rPr lang="en-GB" dirty="0"/>
              <a:t> </a:t>
            </a:r>
            <a:r>
              <a:rPr lang="en-GB" dirty="0" err="1"/>
              <a:t>भाषा</a:t>
            </a:r>
            <a:r>
              <a:rPr lang="en-GB" dirty="0"/>
              <a:t> </a:t>
            </a:r>
            <a:r>
              <a:rPr lang="en-GB" dirty="0" err="1"/>
              <a:t>के</a:t>
            </a:r>
            <a:r>
              <a:rPr lang="en-GB" dirty="0"/>
              <a:t>   tribe </a:t>
            </a:r>
            <a:r>
              <a:rPr lang="en-GB" dirty="0" err="1"/>
              <a:t>का</a:t>
            </a:r>
            <a:r>
              <a:rPr lang="en-GB" dirty="0"/>
              <a:t> </a:t>
            </a:r>
            <a:r>
              <a:rPr lang="en-GB" dirty="0" err="1"/>
              <a:t>हिंदी</a:t>
            </a:r>
            <a:r>
              <a:rPr lang="en-GB" dirty="0"/>
              <a:t> </a:t>
            </a:r>
            <a:r>
              <a:rPr lang="en-GB" dirty="0" err="1"/>
              <a:t>रूपांतरण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        </a:t>
            </a:r>
            <a:r>
              <a:rPr lang="en-GB" dirty="0" err="1"/>
              <a:t>तात्पर्य</a:t>
            </a:r>
            <a:r>
              <a:rPr lang="en-GB" dirty="0"/>
              <a:t> </a:t>
            </a:r>
            <a:r>
              <a:rPr lang="en-GB" dirty="0" err="1"/>
              <a:t>वह</a:t>
            </a:r>
            <a:r>
              <a:rPr lang="en-GB" dirty="0"/>
              <a:t> </a:t>
            </a:r>
            <a:r>
              <a:rPr lang="en-GB" dirty="0" err="1"/>
              <a:t>समूह</a:t>
            </a:r>
            <a:r>
              <a:rPr lang="en-GB" dirty="0"/>
              <a:t> </a:t>
            </a:r>
            <a:r>
              <a:rPr lang="en-GB" dirty="0" err="1"/>
              <a:t>जो</a:t>
            </a:r>
            <a:r>
              <a:rPr lang="en-GB" dirty="0"/>
              <a:t> </a:t>
            </a:r>
            <a:r>
              <a:rPr lang="en-GB" dirty="0" err="1"/>
              <a:t>लोक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                                       </a:t>
            </a:r>
            <a:r>
              <a:rPr lang="en-GB" dirty="0" err="1"/>
              <a:t>संस्कृति</a:t>
            </a:r>
            <a:r>
              <a:rPr lang="en-GB" dirty="0"/>
              <a:t> </a:t>
            </a:r>
            <a:r>
              <a:rPr lang="en-GB" dirty="0" err="1"/>
              <a:t>का</a:t>
            </a:r>
            <a:r>
              <a:rPr lang="en-GB" dirty="0"/>
              <a:t> </a:t>
            </a:r>
            <a:r>
              <a:rPr lang="en-GB" dirty="0" err="1"/>
              <a:t>प्रतीक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589A44C-BA4A-1D82-BD47-C60DFF9DB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225" y="1519237"/>
            <a:ext cx="543877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98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AA1BD-5E8E-CC16-C18A-51C0D4774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/>
              <a:t>जनजाति</a:t>
            </a:r>
            <a:r>
              <a:rPr lang="en-GB" sz="4000" dirty="0"/>
              <a:t> </a:t>
            </a:r>
            <a:r>
              <a:rPr lang="en-GB" sz="4000" dirty="0" err="1"/>
              <a:t>की</a:t>
            </a:r>
            <a:r>
              <a:rPr lang="en-GB" sz="4000" dirty="0"/>
              <a:t> </a:t>
            </a:r>
            <a:r>
              <a:rPr lang="en-GB" sz="4000" dirty="0" err="1"/>
              <a:t>परिभाषा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9B85A-7ECE-C44B-CC23-E8D4ACFE5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err="1"/>
              <a:t>गिलीन</a:t>
            </a:r>
            <a:r>
              <a:rPr lang="en-GB" sz="2800" dirty="0"/>
              <a:t> एवं </a:t>
            </a:r>
            <a:r>
              <a:rPr lang="en-GB" sz="2800" dirty="0" err="1"/>
              <a:t>गिलीन</a:t>
            </a:r>
            <a:r>
              <a:rPr lang="en-GB" sz="2800" dirty="0"/>
              <a:t> “-</a:t>
            </a:r>
            <a:r>
              <a:rPr lang="en-GB" sz="2000" dirty="0" err="1"/>
              <a:t>स्थानीय</a:t>
            </a:r>
            <a:r>
              <a:rPr lang="en-GB" sz="2000" dirty="0"/>
              <a:t> </a:t>
            </a:r>
            <a:r>
              <a:rPr lang="en-GB" sz="2000" dirty="0" err="1"/>
              <a:t>आदिवासियों</a:t>
            </a:r>
            <a:r>
              <a:rPr lang="en-GB" sz="2000" dirty="0"/>
              <a:t> </a:t>
            </a:r>
            <a:r>
              <a:rPr lang="en-GB" sz="2000" dirty="0" err="1"/>
              <a:t>कि</a:t>
            </a:r>
            <a:r>
              <a:rPr lang="en-GB" sz="2000" dirty="0"/>
              <a:t> </a:t>
            </a:r>
            <a:r>
              <a:rPr lang="en-GB" sz="2000" dirty="0" err="1"/>
              <a:t>किसी</a:t>
            </a:r>
            <a:r>
              <a:rPr lang="en-GB" sz="2000" dirty="0"/>
              <a:t> </a:t>
            </a:r>
            <a:r>
              <a:rPr lang="en-GB" sz="2000" dirty="0" err="1"/>
              <a:t>ऐसे</a:t>
            </a:r>
            <a:r>
              <a:rPr lang="en-GB" sz="2000" dirty="0"/>
              <a:t> </a:t>
            </a:r>
            <a:r>
              <a:rPr lang="en-GB" sz="2000" dirty="0" err="1"/>
              <a:t>समूह</a:t>
            </a:r>
            <a:r>
              <a:rPr lang="en-GB" sz="2000" dirty="0"/>
              <a:t> </a:t>
            </a:r>
            <a:r>
              <a:rPr lang="en-GB" sz="2000" dirty="0" err="1"/>
              <a:t>को</a:t>
            </a:r>
            <a:r>
              <a:rPr lang="en-GB" sz="2000" dirty="0"/>
              <a:t> </a:t>
            </a:r>
            <a:r>
              <a:rPr lang="en-GB" sz="2000" dirty="0" err="1"/>
              <a:t>एक</a:t>
            </a:r>
            <a:r>
              <a:rPr lang="en-GB" sz="2000" dirty="0"/>
              <a:t> </a:t>
            </a:r>
            <a:r>
              <a:rPr lang="en-GB" sz="2000" dirty="0" err="1"/>
              <a:t>जनजाति</a:t>
            </a:r>
            <a:r>
              <a:rPr lang="en-GB" sz="2000" dirty="0"/>
              <a:t> </a:t>
            </a:r>
            <a:r>
              <a:rPr lang="en-GB" sz="2000" dirty="0" err="1"/>
              <a:t>कहा</a:t>
            </a:r>
            <a:r>
              <a:rPr lang="en-GB" sz="2000" dirty="0"/>
              <a:t> </a:t>
            </a:r>
            <a:r>
              <a:rPr lang="en-GB" sz="2000" dirty="0" err="1"/>
              <a:t>जाता</a:t>
            </a:r>
            <a:r>
              <a:rPr lang="en-GB" sz="2000" dirty="0"/>
              <a:t> </a:t>
            </a:r>
            <a:r>
              <a:rPr lang="en-GB" sz="2000" dirty="0" err="1"/>
              <a:t>है</a:t>
            </a:r>
            <a:r>
              <a:rPr lang="en-GB" sz="2000" dirty="0"/>
              <a:t> </a:t>
            </a:r>
            <a:r>
              <a:rPr lang="en-GB" sz="2000" dirty="0" err="1"/>
              <a:t>जो</a:t>
            </a:r>
            <a:r>
              <a:rPr lang="en-GB" sz="2000" dirty="0"/>
              <a:t> </a:t>
            </a:r>
            <a:r>
              <a:rPr lang="en-GB" sz="2000" dirty="0" err="1"/>
              <a:t>एक</a:t>
            </a:r>
            <a:r>
              <a:rPr lang="en-GB" sz="2000" dirty="0"/>
              <a:t> </a:t>
            </a:r>
            <a:r>
              <a:rPr lang="en-GB" sz="2000" dirty="0" err="1"/>
              <a:t>सामान्य</a:t>
            </a:r>
            <a:r>
              <a:rPr lang="en-GB" sz="2000" dirty="0"/>
              <a:t> </a:t>
            </a:r>
            <a:r>
              <a:rPr lang="en-GB" sz="2000" dirty="0" err="1"/>
              <a:t>क्षेत्र</a:t>
            </a:r>
            <a:r>
              <a:rPr lang="en-GB" sz="2000" dirty="0"/>
              <a:t> </a:t>
            </a:r>
            <a:r>
              <a:rPr lang="en-GB" sz="2000" dirty="0" err="1"/>
              <a:t>में</a:t>
            </a:r>
            <a:r>
              <a:rPr lang="en-GB" sz="2000" dirty="0"/>
              <a:t> </a:t>
            </a:r>
            <a:r>
              <a:rPr lang="en-GB" sz="2000" dirty="0" err="1"/>
              <a:t>रहता</a:t>
            </a:r>
            <a:r>
              <a:rPr lang="en-GB" sz="2000" dirty="0"/>
              <a:t> </a:t>
            </a:r>
            <a:r>
              <a:rPr lang="en-GB" sz="2000" dirty="0" err="1"/>
              <a:t>हो</a:t>
            </a:r>
            <a:r>
              <a:rPr lang="en-GB" sz="2000" dirty="0"/>
              <a:t> </a:t>
            </a:r>
            <a:r>
              <a:rPr lang="en-GB" sz="2000" dirty="0" err="1"/>
              <a:t>एक</a:t>
            </a:r>
            <a:r>
              <a:rPr lang="en-GB" sz="2000" dirty="0"/>
              <a:t> </a:t>
            </a:r>
            <a:r>
              <a:rPr lang="en-GB" sz="2000" dirty="0" err="1"/>
              <a:t>सामान्य</a:t>
            </a:r>
            <a:r>
              <a:rPr lang="en-GB" sz="2000" dirty="0"/>
              <a:t> </a:t>
            </a:r>
            <a:r>
              <a:rPr lang="en-GB" sz="2000" dirty="0" err="1"/>
              <a:t>भाषा</a:t>
            </a:r>
            <a:r>
              <a:rPr lang="en-GB" sz="2000" dirty="0"/>
              <a:t> </a:t>
            </a:r>
            <a:r>
              <a:rPr lang="en-GB" sz="2000" dirty="0" err="1"/>
              <a:t>बोलता</a:t>
            </a:r>
            <a:r>
              <a:rPr lang="en-GB" sz="2000" dirty="0"/>
              <a:t> </a:t>
            </a:r>
            <a:r>
              <a:rPr lang="en-GB" sz="2000" dirty="0" err="1"/>
              <a:t>हो</a:t>
            </a:r>
            <a:r>
              <a:rPr lang="en-GB" sz="2000" dirty="0"/>
              <a:t> </a:t>
            </a:r>
            <a:r>
              <a:rPr lang="en-GB" sz="2000" dirty="0" err="1"/>
              <a:t>और</a:t>
            </a:r>
            <a:r>
              <a:rPr lang="en-GB" sz="2000" dirty="0"/>
              <a:t> </a:t>
            </a:r>
            <a:r>
              <a:rPr lang="en-GB" sz="2000" dirty="0" err="1"/>
              <a:t>एक</a:t>
            </a:r>
            <a:r>
              <a:rPr lang="en-GB" sz="2000" dirty="0"/>
              <a:t> </a:t>
            </a:r>
            <a:r>
              <a:rPr lang="en-GB" sz="2000" dirty="0" err="1"/>
              <a:t>सामान्य</a:t>
            </a:r>
            <a:r>
              <a:rPr lang="en-GB" sz="2000" dirty="0"/>
              <a:t> </a:t>
            </a:r>
            <a:r>
              <a:rPr lang="en-GB" sz="2000" dirty="0" err="1"/>
              <a:t>संस्कृति</a:t>
            </a:r>
            <a:r>
              <a:rPr lang="en-GB" sz="2000" dirty="0"/>
              <a:t> </a:t>
            </a:r>
            <a:r>
              <a:rPr lang="en-GB" sz="2000" dirty="0" err="1"/>
              <a:t>के</a:t>
            </a:r>
            <a:r>
              <a:rPr lang="en-GB" sz="2000" dirty="0"/>
              <a:t> </a:t>
            </a:r>
            <a:r>
              <a:rPr lang="en-GB" sz="2000" dirty="0" err="1"/>
              <a:t>अनुसार</a:t>
            </a:r>
            <a:r>
              <a:rPr lang="en-GB" sz="2000" dirty="0"/>
              <a:t> </a:t>
            </a:r>
            <a:r>
              <a:rPr lang="en-GB" sz="2000" dirty="0" err="1"/>
              <a:t>व्यवहार</a:t>
            </a:r>
            <a:r>
              <a:rPr lang="en-GB" sz="2000" dirty="0"/>
              <a:t> </a:t>
            </a:r>
            <a:r>
              <a:rPr lang="en-GB" sz="2000" dirty="0" err="1"/>
              <a:t>करता</a:t>
            </a:r>
            <a:r>
              <a:rPr lang="en-GB" sz="2000" dirty="0"/>
              <a:t> </a:t>
            </a:r>
            <a:r>
              <a:rPr lang="en-GB" sz="2000" dirty="0" err="1"/>
              <a:t>हो</a:t>
            </a:r>
            <a:r>
              <a:rPr lang="en-GB" sz="2000" dirty="0"/>
              <a:t>।”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400" dirty="0" err="1"/>
              <a:t>मर</a:t>
            </a:r>
            <a:r>
              <a:rPr lang="en-GB" sz="2400" dirty="0"/>
              <a:t> </a:t>
            </a:r>
            <a:r>
              <a:rPr lang="en-GB" sz="2400" dirty="0" err="1"/>
              <a:t>डॉक</a:t>
            </a:r>
            <a:r>
              <a:rPr lang="en-GB" sz="2400" dirty="0"/>
              <a:t> -“</a:t>
            </a:r>
            <a:r>
              <a:rPr lang="en-GB" sz="2400" dirty="0" err="1"/>
              <a:t>जनजाति</a:t>
            </a:r>
            <a:r>
              <a:rPr lang="en-GB" sz="2400" dirty="0"/>
              <a:t> </a:t>
            </a:r>
            <a:r>
              <a:rPr lang="en-GB" sz="2400" dirty="0" err="1"/>
              <a:t>एक</a:t>
            </a:r>
            <a:r>
              <a:rPr lang="en-GB" sz="2400" dirty="0"/>
              <a:t> </a:t>
            </a:r>
            <a:r>
              <a:rPr lang="en-GB" sz="2400" dirty="0" err="1"/>
              <a:t>भिन्न</a:t>
            </a:r>
            <a:r>
              <a:rPr lang="en-GB" sz="2400" dirty="0"/>
              <a:t> </a:t>
            </a:r>
            <a:r>
              <a:rPr lang="en-GB" sz="2400" dirty="0" err="1"/>
              <a:t>भाषा</a:t>
            </a:r>
            <a:r>
              <a:rPr lang="en-GB" sz="2400" dirty="0"/>
              <a:t> </a:t>
            </a:r>
            <a:r>
              <a:rPr lang="en-GB" sz="2400" dirty="0" err="1"/>
              <a:t>और</a:t>
            </a:r>
            <a:r>
              <a:rPr lang="en-GB" sz="2400" dirty="0"/>
              <a:t> </a:t>
            </a:r>
            <a:r>
              <a:rPr lang="en-GB" sz="2400" dirty="0" err="1"/>
              <a:t>संस्कृति</a:t>
            </a:r>
            <a:r>
              <a:rPr lang="en-GB" sz="2400" dirty="0"/>
              <a:t> </a:t>
            </a:r>
            <a:r>
              <a:rPr lang="en-GB" sz="2400" dirty="0" err="1"/>
              <a:t>वाला</a:t>
            </a:r>
            <a:r>
              <a:rPr lang="en-GB" sz="2400" dirty="0"/>
              <a:t> </a:t>
            </a:r>
            <a:r>
              <a:rPr lang="en-GB" sz="2400" dirty="0" err="1"/>
              <a:t>सामाजिक</a:t>
            </a:r>
            <a:r>
              <a:rPr lang="en-GB" sz="2400" dirty="0"/>
              <a:t> </a:t>
            </a:r>
            <a:r>
              <a:rPr lang="en-GB" sz="2400" dirty="0" err="1"/>
              <a:t>समूह</a:t>
            </a:r>
            <a:r>
              <a:rPr lang="en-GB" sz="2400" dirty="0"/>
              <a:t> </a:t>
            </a:r>
            <a:r>
              <a:rPr lang="en-GB" sz="2400" dirty="0" err="1"/>
              <a:t>है</a:t>
            </a:r>
            <a:r>
              <a:rPr lang="en-GB" sz="2400" dirty="0"/>
              <a:t> </a:t>
            </a:r>
            <a:r>
              <a:rPr lang="en-GB" sz="2400" dirty="0" err="1"/>
              <a:t>जिसका</a:t>
            </a:r>
            <a:r>
              <a:rPr lang="en-GB" sz="2400" dirty="0"/>
              <a:t> </a:t>
            </a:r>
            <a:r>
              <a:rPr lang="en-GB" sz="2400" dirty="0" err="1"/>
              <a:t>एक</a:t>
            </a:r>
            <a:r>
              <a:rPr lang="en-GB" sz="2400" dirty="0"/>
              <a:t> </a:t>
            </a:r>
            <a:r>
              <a:rPr lang="en-GB" sz="2400" dirty="0" err="1"/>
              <a:t>स्वतंत्र</a:t>
            </a:r>
            <a:r>
              <a:rPr lang="en-GB" sz="2400" dirty="0"/>
              <a:t> </a:t>
            </a:r>
            <a:r>
              <a:rPr lang="en-GB" sz="2400" dirty="0" err="1"/>
              <a:t>राजनीतिक</a:t>
            </a:r>
            <a:r>
              <a:rPr lang="en-GB" sz="2400" dirty="0"/>
              <a:t> </a:t>
            </a:r>
            <a:r>
              <a:rPr lang="en-GB" sz="2400" dirty="0" err="1"/>
              <a:t>संगठन</a:t>
            </a:r>
            <a:r>
              <a:rPr lang="en-GB" sz="2400" dirty="0"/>
              <a:t> </a:t>
            </a:r>
            <a:r>
              <a:rPr lang="en-GB" sz="2400" dirty="0" err="1"/>
              <a:t>होता</a:t>
            </a:r>
            <a:r>
              <a:rPr lang="en-GB" sz="2400" dirty="0"/>
              <a:t> </a:t>
            </a:r>
            <a:r>
              <a:rPr lang="en-GB" sz="2400" dirty="0" err="1"/>
              <a:t>है</a:t>
            </a:r>
            <a:r>
              <a:rPr lang="en-GB" sz="2400" dirty="0"/>
              <a:t>”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5351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008B-856E-4C3C-E193-0151E618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5334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जनजाति</a:t>
            </a:r>
            <a:r>
              <a:rPr lang="en-GB" dirty="0"/>
              <a:t> </a:t>
            </a:r>
            <a:r>
              <a:rPr lang="en-GB" dirty="0" err="1"/>
              <a:t>की</a:t>
            </a:r>
            <a:r>
              <a:rPr lang="en-GB" dirty="0"/>
              <a:t> </a:t>
            </a:r>
            <a:r>
              <a:rPr lang="en-GB" dirty="0" err="1"/>
              <a:t>विशेषताएं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2C5D4-E408-43F1-0F7E-D625C4C04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591" y="823912"/>
            <a:ext cx="10274697" cy="6712744"/>
          </a:xfrm>
        </p:spPr>
        <p:txBody>
          <a:bodyPr>
            <a:normAutofit/>
          </a:bodyPr>
          <a:lstStyle/>
          <a:p>
            <a:r>
              <a:rPr lang="en-GB" sz="2400" dirty="0" err="1"/>
              <a:t>निश्चित</a:t>
            </a:r>
            <a:r>
              <a:rPr lang="en-GB" sz="2400" dirty="0"/>
              <a:t> </a:t>
            </a:r>
            <a:r>
              <a:rPr lang="en-GB" sz="2400" dirty="0" err="1"/>
              <a:t>भूभाग</a:t>
            </a:r>
            <a:endParaRPr lang="en-GB" sz="2400" dirty="0"/>
          </a:p>
          <a:p>
            <a:r>
              <a:rPr lang="en-GB" sz="2400" dirty="0" err="1"/>
              <a:t>प्रत्येक</a:t>
            </a:r>
            <a:r>
              <a:rPr lang="en-GB" sz="2400" dirty="0"/>
              <a:t> </a:t>
            </a:r>
            <a:r>
              <a:rPr lang="en-GB" sz="2400" dirty="0" err="1"/>
              <a:t>जनजाति</a:t>
            </a:r>
            <a:r>
              <a:rPr lang="en-GB" sz="2400" dirty="0"/>
              <a:t> </a:t>
            </a:r>
            <a:r>
              <a:rPr lang="en-GB" sz="2400" dirty="0" err="1"/>
              <a:t>का</a:t>
            </a:r>
            <a:r>
              <a:rPr lang="en-GB" sz="2400" dirty="0"/>
              <a:t> </a:t>
            </a:r>
            <a:r>
              <a:rPr lang="en-GB" sz="2400" dirty="0" err="1"/>
              <a:t>एक</a:t>
            </a:r>
            <a:r>
              <a:rPr lang="en-GB" sz="2400" dirty="0"/>
              <a:t> </a:t>
            </a:r>
            <a:r>
              <a:rPr lang="en-GB" sz="2400" dirty="0" err="1"/>
              <a:t>नाम</a:t>
            </a:r>
            <a:endParaRPr lang="en-GB" sz="2400" dirty="0"/>
          </a:p>
          <a:p>
            <a:r>
              <a:rPr lang="en-GB" sz="2400" dirty="0" err="1"/>
              <a:t>सामान्य</a:t>
            </a:r>
            <a:r>
              <a:rPr lang="en-GB" sz="2400" dirty="0"/>
              <a:t> </a:t>
            </a:r>
            <a:r>
              <a:rPr lang="en-GB" sz="2400" dirty="0" err="1"/>
              <a:t>भाषा</a:t>
            </a:r>
            <a:endParaRPr lang="en-GB" sz="2400" dirty="0"/>
          </a:p>
          <a:p>
            <a:r>
              <a:rPr lang="en-GB" sz="2400" dirty="0" err="1"/>
              <a:t>विस्तृत</a:t>
            </a:r>
            <a:r>
              <a:rPr lang="en-GB" sz="2400" dirty="0"/>
              <a:t> </a:t>
            </a:r>
            <a:r>
              <a:rPr lang="en-GB" sz="2400" dirty="0" err="1"/>
              <a:t>आकार</a:t>
            </a:r>
            <a:endParaRPr lang="en-GB" sz="2400" dirty="0"/>
          </a:p>
          <a:p>
            <a:r>
              <a:rPr lang="en-GB" sz="2400" dirty="0" err="1"/>
              <a:t>अंतर</a:t>
            </a:r>
            <a:r>
              <a:rPr lang="en-GB" sz="2400" dirty="0"/>
              <a:t> </a:t>
            </a:r>
            <a:r>
              <a:rPr lang="en-GB" sz="2400" dirty="0" err="1"/>
              <a:t>विवाही</a:t>
            </a:r>
            <a:r>
              <a:rPr lang="en-GB" sz="2400" dirty="0"/>
              <a:t> </a:t>
            </a:r>
            <a:r>
              <a:rPr lang="en-GB" sz="2400" dirty="0" err="1"/>
              <a:t>समूह</a:t>
            </a:r>
            <a:endParaRPr lang="en-GB" sz="2400" dirty="0"/>
          </a:p>
          <a:p>
            <a:r>
              <a:rPr lang="en-GB" sz="2400" dirty="0" err="1"/>
              <a:t>सामान्य</a:t>
            </a:r>
            <a:r>
              <a:rPr lang="en-GB" sz="2400" dirty="0"/>
              <a:t> </a:t>
            </a:r>
            <a:r>
              <a:rPr lang="en-GB" sz="2400" dirty="0" err="1"/>
              <a:t>संस्कृति</a:t>
            </a:r>
            <a:endParaRPr lang="en-GB" sz="2400" dirty="0"/>
          </a:p>
          <a:p>
            <a:r>
              <a:rPr lang="en-GB" sz="2400" dirty="0" err="1"/>
              <a:t>आर्थिक</a:t>
            </a:r>
            <a:r>
              <a:rPr lang="en-GB" sz="2400" dirty="0"/>
              <a:t> </a:t>
            </a:r>
            <a:r>
              <a:rPr lang="en-GB" sz="2400" dirty="0" err="1"/>
              <a:t>आत्मनिर्भरता</a:t>
            </a:r>
            <a:endParaRPr lang="en-GB" sz="2400" dirty="0"/>
          </a:p>
          <a:p>
            <a:r>
              <a:rPr lang="en-GB" sz="2400" dirty="0" err="1"/>
              <a:t>स्वतंत्र</a:t>
            </a:r>
            <a:r>
              <a:rPr lang="en-GB" sz="2400" dirty="0"/>
              <a:t> </a:t>
            </a:r>
            <a:r>
              <a:rPr lang="en-GB" sz="2400" dirty="0" err="1"/>
              <a:t>राजनीतिक</a:t>
            </a:r>
            <a:r>
              <a:rPr lang="en-GB" sz="2400" dirty="0"/>
              <a:t> </a:t>
            </a:r>
            <a:r>
              <a:rPr lang="en-GB" sz="2400" dirty="0" err="1"/>
              <a:t>संगठन</a:t>
            </a:r>
            <a:endParaRPr lang="en-GB" sz="2400" dirty="0"/>
          </a:p>
          <a:p>
            <a:r>
              <a:rPr lang="en-GB" sz="2400" dirty="0" err="1"/>
              <a:t>प्रजाति</a:t>
            </a:r>
            <a:r>
              <a:rPr lang="en-GB" sz="2400" dirty="0"/>
              <a:t> </a:t>
            </a:r>
            <a:r>
              <a:rPr lang="en-GB" sz="2400" dirty="0" err="1"/>
              <a:t>सामान्यता</a:t>
            </a:r>
            <a:endParaRPr lang="en-GB" sz="2400" dirty="0"/>
          </a:p>
          <a:p>
            <a:r>
              <a:rPr lang="en-GB" sz="2400" dirty="0" err="1"/>
              <a:t>शिक्षा</a:t>
            </a:r>
            <a:r>
              <a:rPr lang="en-GB" sz="2400" dirty="0"/>
              <a:t> </a:t>
            </a:r>
            <a:r>
              <a:rPr lang="en-GB" sz="2400" dirty="0" err="1"/>
              <a:t>का</a:t>
            </a:r>
            <a:r>
              <a:rPr lang="en-GB" sz="2400" dirty="0"/>
              <a:t> </a:t>
            </a:r>
            <a:r>
              <a:rPr lang="en-GB" sz="2400" dirty="0" err="1"/>
              <a:t>अभाव</a:t>
            </a:r>
            <a:r>
              <a:rPr lang="en-GB" sz="2400" dirty="0"/>
              <a:t> </a:t>
            </a:r>
            <a:r>
              <a:rPr lang="en-GB" sz="2400" dirty="0" err="1"/>
              <a:t>या</a:t>
            </a:r>
            <a:r>
              <a:rPr lang="en-GB" sz="2400" dirty="0"/>
              <a:t> </a:t>
            </a:r>
            <a:r>
              <a:rPr lang="en-GB" sz="2400" dirty="0" err="1"/>
              <a:t>पिछड़ापन</a:t>
            </a:r>
            <a:endParaRPr lang="en-GB" sz="2400" dirty="0"/>
          </a:p>
          <a:p>
            <a:r>
              <a:rPr lang="en-GB" sz="2400" dirty="0" err="1"/>
              <a:t>सामान्य</a:t>
            </a:r>
            <a:r>
              <a:rPr lang="en-GB" sz="2400" dirty="0"/>
              <a:t> </a:t>
            </a:r>
            <a:r>
              <a:rPr lang="en-GB" sz="2400" dirty="0" err="1"/>
              <a:t>निषेध</a:t>
            </a:r>
            <a:r>
              <a:rPr lang="en-GB" sz="2400" dirty="0"/>
              <a:t>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8BC946A-150F-ACEE-451C-F20E9A962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513" y="1337733"/>
            <a:ext cx="5438775" cy="521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0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4BBBA-48BC-EB06-0288-02D3428DC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10131425" cy="1456267"/>
          </a:xfrm>
        </p:spPr>
        <p:txBody>
          <a:bodyPr>
            <a:normAutofit fontScale="90000"/>
          </a:bodyPr>
          <a:lstStyle/>
          <a:p>
            <a:r>
              <a:rPr lang="en-AU" dirty="0" err="1"/>
              <a:t>अनुसूचित</a:t>
            </a:r>
            <a:r>
              <a:rPr lang="en-AU" dirty="0"/>
              <a:t> </a:t>
            </a:r>
            <a:r>
              <a:rPr lang="en-AU" dirty="0" err="1"/>
              <a:t>जनजाति-</a:t>
            </a:r>
            <a:r>
              <a:rPr lang="en-AU" sz="3200" dirty="0" err="1"/>
              <a:t>भारत</a:t>
            </a:r>
            <a:r>
              <a:rPr lang="en-AU" sz="3200" dirty="0"/>
              <a:t> </a:t>
            </a:r>
            <a:r>
              <a:rPr lang="en-AU" sz="3200" dirty="0" err="1"/>
              <a:t>में</a:t>
            </a:r>
            <a:r>
              <a:rPr lang="en-AU" sz="3200" dirty="0"/>
              <a:t> </a:t>
            </a:r>
            <a:r>
              <a:rPr lang="en-AU" sz="3200" dirty="0" err="1"/>
              <a:t>जनसंख्या</a:t>
            </a:r>
            <a:r>
              <a:rPr lang="en-AU" sz="3200" dirty="0"/>
              <a:t> </a:t>
            </a:r>
            <a:r>
              <a:rPr lang="en-AU" sz="3200" dirty="0" err="1"/>
              <a:t>का</a:t>
            </a:r>
            <a:r>
              <a:rPr lang="en-AU" sz="3200" dirty="0"/>
              <a:t> 8.14% </a:t>
            </a:r>
            <a:r>
              <a:rPr lang="en-AU" sz="3200" dirty="0" err="1"/>
              <a:t>छत्तीसगढ़</a:t>
            </a:r>
            <a:r>
              <a:rPr lang="en-AU" sz="3200" dirty="0"/>
              <a:t> </a:t>
            </a:r>
            <a:r>
              <a:rPr lang="en-AU" sz="3200" dirty="0" err="1"/>
              <a:t>की</a:t>
            </a:r>
            <a:r>
              <a:rPr lang="en-AU" sz="3200" dirty="0"/>
              <a:t> </a:t>
            </a:r>
            <a:r>
              <a:rPr lang="en-AU" sz="3200" dirty="0" err="1"/>
              <a:t>जनसंख्या</a:t>
            </a:r>
            <a:r>
              <a:rPr lang="en-AU" sz="3200" dirty="0"/>
              <a:t> </a:t>
            </a:r>
            <a:r>
              <a:rPr lang="en-AU" sz="3200" dirty="0" err="1"/>
              <a:t>का</a:t>
            </a:r>
            <a:r>
              <a:rPr lang="en-AU" sz="3200" dirty="0"/>
              <a:t> 30.6%। </a:t>
            </a:r>
            <a:r>
              <a:rPr lang="en-AU" sz="3200" dirty="0" err="1"/>
              <a:t>क्षेत्रफल</a:t>
            </a:r>
            <a:r>
              <a:rPr lang="en-AU" sz="3200" dirty="0"/>
              <a:t> </a:t>
            </a:r>
            <a:r>
              <a:rPr lang="en-AU" sz="3200" dirty="0" err="1"/>
              <a:t>के</a:t>
            </a:r>
            <a:r>
              <a:rPr lang="en-AU" sz="3200" dirty="0"/>
              <a:t> </a:t>
            </a:r>
            <a:r>
              <a:rPr lang="en-AU" sz="3200" dirty="0" err="1"/>
              <a:t>अनुसार</a:t>
            </a:r>
            <a:r>
              <a:rPr lang="en-AU" sz="3200" dirty="0"/>
              <a:t> </a:t>
            </a:r>
            <a:r>
              <a:rPr lang="en-AU" sz="3200" dirty="0" err="1"/>
              <a:t>भारत</a:t>
            </a:r>
            <a:r>
              <a:rPr lang="en-AU" sz="3200" dirty="0"/>
              <a:t> </a:t>
            </a:r>
            <a:r>
              <a:rPr lang="en-AU" sz="3200" dirty="0" err="1"/>
              <a:t>के</a:t>
            </a:r>
            <a:r>
              <a:rPr lang="en-AU" sz="3200" dirty="0"/>
              <a:t> </a:t>
            </a:r>
            <a:r>
              <a:rPr lang="en-AU" sz="3200" dirty="0" err="1"/>
              <a:t>कुल</a:t>
            </a:r>
            <a:r>
              <a:rPr lang="en-AU" sz="3200" dirty="0"/>
              <a:t> </a:t>
            </a:r>
            <a:r>
              <a:rPr lang="en-AU" sz="3200" dirty="0" err="1"/>
              <a:t>भाग</a:t>
            </a:r>
            <a:r>
              <a:rPr lang="en-AU" sz="3200" dirty="0"/>
              <a:t> </a:t>
            </a:r>
            <a:r>
              <a:rPr lang="en-AU" sz="3200" dirty="0" err="1"/>
              <a:t>का</a:t>
            </a:r>
            <a:r>
              <a:rPr lang="en-AU" sz="3200" dirty="0"/>
              <a:t> 15% </a:t>
            </a:r>
            <a:r>
              <a:rPr lang="en-AU" sz="3200" dirty="0" err="1"/>
              <a:t>भाग</a:t>
            </a:r>
            <a:r>
              <a:rPr lang="en-AU" sz="3200" dirty="0"/>
              <a:t> </a:t>
            </a:r>
            <a:r>
              <a:rPr lang="en-AU" sz="3200" dirty="0" err="1"/>
              <a:t>और</a:t>
            </a:r>
            <a:r>
              <a:rPr lang="en-AU" sz="3200" dirty="0"/>
              <a:t> </a:t>
            </a:r>
            <a:r>
              <a:rPr lang="en-AU" sz="3200" dirty="0" err="1"/>
              <a:t>छत्तीसगढ़</a:t>
            </a:r>
            <a:r>
              <a:rPr lang="en-AU" sz="3200" dirty="0"/>
              <a:t> </a:t>
            </a:r>
            <a:r>
              <a:rPr lang="en-AU" sz="3200" dirty="0" err="1"/>
              <a:t>के</a:t>
            </a:r>
            <a:r>
              <a:rPr lang="en-AU" sz="3200" dirty="0"/>
              <a:t> </a:t>
            </a:r>
            <a:r>
              <a:rPr lang="en-AU" sz="3200" dirty="0" err="1"/>
              <a:t>कुल</a:t>
            </a:r>
            <a:r>
              <a:rPr lang="en-AU" sz="3200" dirty="0"/>
              <a:t> </a:t>
            </a:r>
            <a:r>
              <a:rPr lang="en-AU" sz="3200" dirty="0" err="1"/>
              <a:t>क्षेत्रफल</a:t>
            </a:r>
            <a:r>
              <a:rPr lang="en-AU" sz="3200" dirty="0"/>
              <a:t> </a:t>
            </a:r>
            <a:r>
              <a:rPr lang="en-AU" sz="3200" dirty="0" err="1"/>
              <a:t>कि</a:t>
            </a:r>
            <a:r>
              <a:rPr lang="en-AU" sz="3200" dirty="0"/>
              <a:t> 65.12%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093BE-807D-280C-2D82-D00A01CC4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287" y="1853738"/>
            <a:ext cx="10131425" cy="5233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 err="1"/>
              <a:t>अनुच्छेद</a:t>
            </a:r>
            <a:r>
              <a:rPr lang="en-AU" sz="2800" dirty="0"/>
              <a:t> 242-जनजातियों </a:t>
            </a:r>
            <a:r>
              <a:rPr lang="en-AU" sz="2800" dirty="0" err="1"/>
              <a:t>की</a:t>
            </a:r>
            <a:r>
              <a:rPr lang="en-AU" sz="2800" dirty="0"/>
              <a:t> </a:t>
            </a:r>
            <a:r>
              <a:rPr lang="en-AU" sz="2800" dirty="0" err="1"/>
              <a:t>विशेष</a:t>
            </a:r>
            <a:r>
              <a:rPr lang="en-AU" sz="2800" dirty="0"/>
              <a:t>  </a:t>
            </a:r>
            <a:r>
              <a:rPr lang="en-AU" sz="2800" dirty="0" err="1"/>
              <a:t>सूची</a:t>
            </a:r>
            <a:r>
              <a:rPr lang="en-AU" sz="2800" dirty="0"/>
              <a:t> </a:t>
            </a:r>
            <a:r>
              <a:rPr lang="en-AU" sz="2800" dirty="0" err="1"/>
              <a:t>तैयार</a:t>
            </a:r>
            <a:r>
              <a:rPr lang="en-AU" sz="2800" dirty="0"/>
              <a:t> </a:t>
            </a:r>
            <a:r>
              <a:rPr lang="en-AU" sz="2800" dirty="0" err="1"/>
              <a:t>की</a:t>
            </a:r>
            <a:r>
              <a:rPr lang="en-AU" sz="2800" dirty="0"/>
              <a:t> </a:t>
            </a:r>
            <a:r>
              <a:rPr lang="en-AU" sz="2800" dirty="0" err="1"/>
              <a:t>गई</a:t>
            </a:r>
            <a:r>
              <a:rPr lang="en-AU" sz="2800" dirty="0"/>
              <a:t>।</a:t>
            </a:r>
          </a:p>
          <a:p>
            <a:pPr marL="0" indent="0">
              <a:buNone/>
            </a:pPr>
            <a:r>
              <a:rPr lang="en-AU" sz="2800" dirty="0"/>
              <a:t> अनुच्छेद365-राष्ट्रपति </a:t>
            </a:r>
            <a:r>
              <a:rPr lang="en-AU" sz="2800" dirty="0" err="1"/>
              <a:t>संबंधित</a:t>
            </a:r>
            <a:r>
              <a:rPr lang="en-AU" sz="2800" dirty="0"/>
              <a:t> </a:t>
            </a:r>
            <a:r>
              <a:rPr lang="en-AU" sz="2800" dirty="0" err="1"/>
              <a:t>राज्य</a:t>
            </a:r>
            <a:r>
              <a:rPr lang="en-AU" sz="2800" dirty="0"/>
              <a:t> </a:t>
            </a:r>
            <a:r>
              <a:rPr lang="en-AU" sz="2800" dirty="0" err="1"/>
              <a:t>के</a:t>
            </a:r>
            <a:r>
              <a:rPr lang="en-AU" sz="2800" dirty="0"/>
              <a:t> </a:t>
            </a:r>
            <a:r>
              <a:rPr lang="en-AU" sz="2800" dirty="0" err="1"/>
              <a:t>राज्यपाल</a:t>
            </a:r>
            <a:r>
              <a:rPr lang="en-AU" sz="2800" dirty="0"/>
              <a:t> </a:t>
            </a:r>
            <a:r>
              <a:rPr lang="en-AU" sz="2800" dirty="0" err="1"/>
              <a:t>की</a:t>
            </a:r>
            <a:r>
              <a:rPr lang="en-AU" sz="2800" dirty="0"/>
              <a:t> </a:t>
            </a:r>
            <a:r>
              <a:rPr lang="en-AU" sz="2800" dirty="0" err="1"/>
              <a:t>सलाह</a:t>
            </a:r>
            <a:r>
              <a:rPr lang="en-AU" sz="2800" dirty="0"/>
              <a:t> </a:t>
            </a:r>
            <a:r>
              <a:rPr lang="en-AU" sz="2800" dirty="0" err="1"/>
              <a:t>से</a:t>
            </a:r>
            <a:r>
              <a:rPr lang="en-AU" sz="2800" dirty="0"/>
              <a:t> </a:t>
            </a:r>
            <a:r>
              <a:rPr lang="en-AU" sz="2800" dirty="0" err="1"/>
              <a:t>जनजाति</a:t>
            </a:r>
            <a:r>
              <a:rPr lang="en-AU" sz="2800" dirty="0"/>
              <a:t> </a:t>
            </a:r>
            <a:r>
              <a:rPr lang="en-AU" sz="2800" dirty="0" err="1"/>
              <a:t>सूची</a:t>
            </a:r>
            <a:r>
              <a:rPr lang="en-AU" sz="2800" dirty="0"/>
              <a:t> </a:t>
            </a:r>
            <a:r>
              <a:rPr lang="en-AU" sz="2800" dirty="0" err="1"/>
              <a:t>में</a:t>
            </a:r>
            <a:r>
              <a:rPr lang="en-AU" sz="2800" dirty="0"/>
              <a:t> </a:t>
            </a:r>
            <a:r>
              <a:rPr lang="en-AU" sz="2800" dirty="0" err="1"/>
              <a:t>नया</a:t>
            </a:r>
            <a:r>
              <a:rPr lang="en-AU" sz="2800" dirty="0"/>
              <a:t> </a:t>
            </a:r>
            <a:r>
              <a:rPr lang="en-AU" sz="2800" dirty="0" err="1"/>
              <a:t>नाम</a:t>
            </a:r>
            <a:r>
              <a:rPr lang="en-AU" sz="2800" dirty="0"/>
              <a:t> </a:t>
            </a:r>
            <a:r>
              <a:rPr lang="en-AU" sz="2800" dirty="0" err="1"/>
              <a:t>जोड़ने</a:t>
            </a:r>
            <a:r>
              <a:rPr lang="en-AU" sz="2800" dirty="0"/>
              <a:t> </a:t>
            </a:r>
            <a:r>
              <a:rPr lang="en-AU" sz="2800" dirty="0" err="1"/>
              <a:t>और</a:t>
            </a:r>
            <a:r>
              <a:rPr lang="en-AU" sz="2800" dirty="0"/>
              <a:t> </a:t>
            </a:r>
            <a:r>
              <a:rPr lang="en-AU" sz="2800" dirty="0" err="1"/>
              <a:t>निकालने</a:t>
            </a:r>
            <a:r>
              <a:rPr lang="en-AU" sz="2800" dirty="0"/>
              <a:t> </a:t>
            </a:r>
            <a:r>
              <a:rPr lang="en-AU" sz="2800" dirty="0" err="1"/>
              <a:t>का</a:t>
            </a:r>
            <a:r>
              <a:rPr lang="en-AU" sz="2800" dirty="0"/>
              <a:t> </a:t>
            </a:r>
            <a:r>
              <a:rPr lang="en-AU" sz="2800" dirty="0" err="1"/>
              <a:t>अधिकार</a:t>
            </a:r>
            <a:endParaRPr lang="en-AU" sz="2800" dirty="0"/>
          </a:p>
          <a:p>
            <a:pPr marL="0" indent="0">
              <a:buNone/>
            </a:pPr>
            <a:endParaRPr lang="en-AU" sz="2800" dirty="0"/>
          </a:p>
          <a:p>
            <a:pPr marL="0" indent="0">
              <a:buNone/>
            </a:pPr>
            <a:r>
              <a:rPr lang="en-AU" sz="2800" dirty="0" err="1"/>
              <a:t>सूची</a:t>
            </a:r>
            <a:r>
              <a:rPr lang="en-AU" sz="2800" dirty="0"/>
              <a:t> </a:t>
            </a:r>
            <a:r>
              <a:rPr lang="en-AU" sz="2800" dirty="0" err="1"/>
              <a:t>में</a:t>
            </a:r>
            <a:r>
              <a:rPr lang="en-AU" sz="2800" dirty="0"/>
              <a:t> </a:t>
            </a:r>
            <a:r>
              <a:rPr lang="en-AU" sz="2800" dirty="0" err="1"/>
              <a:t>शामिल</a:t>
            </a:r>
            <a:r>
              <a:rPr lang="en-AU" sz="2800" dirty="0"/>
              <a:t> </a:t>
            </a:r>
            <a:r>
              <a:rPr lang="en-AU" sz="2800" dirty="0" err="1"/>
              <a:t>होने</a:t>
            </a:r>
            <a:r>
              <a:rPr lang="en-AU" sz="2800" dirty="0"/>
              <a:t> </a:t>
            </a:r>
            <a:r>
              <a:rPr lang="en-AU" sz="2800" dirty="0" err="1"/>
              <a:t>की</a:t>
            </a:r>
            <a:r>
              <a:rPr lang="en-AU" sz="2800" dirty="0"/>
              <a:t> </a:t>
            </a:r>
            <a:r>
              <a:rPr lang="en-AU" sz="2800" dirty="0" err="1"/>
              <a:t>कसौटी</a:t>
            </a:r>
            <a:r>
              <a:rPr lang="en-AU" sz="2800" dirty="0"/>
              <a:t> </a:t>
            </a:r>
            <a:r>
              <a:rPr lang="en-AU" sz="2800" dirty="0" err="1"/>
              <a:t>या</a:t>
            </a:r>
            <a:r>
              <a:rPr lang="en-AU" sz="2800" dirty="0"/>
              <a:t> </a:t>
            </a:r>
            <a:r>
              <a:rPr lang="en-AU" sz="2800" dirty="0" err="1"/>
              <a:t>मानदंड</a:t>
            </a:r>
            <a:endParaRPr lang="en-AU" sz="2800" dirty="0"/>
          </a:p>
          <a:p>
            <a:r>
              <a:rPr lang="en-AU" sz="2800" dirty="0" err="1"/>
              <a:t>उत्पत्ति</a:t>
            </a:r>
            <a:r>
              <a:rPr lang="en-AU" sz="2800" dirty="0"/>
              <a:t> </a:t>
            </a:r>
            <a:r>
              <a:rPr lang="en-AU" sz="2800" dirty="0" err="1"/>
              <a:t>जनजाति</a:t>
            </a:r>
            <a:r>
              <a:rPr lang="en-AU" sz="2800" dirty="0"/>
              <a:t> </a:t>
            </a:r>
            <a:r>
              <a:rPr lang="en-AU" sz="2800" dirty="0" err="1"/>
              <a:t>समुदाय</a:t>
            </a:r>
            <a:endParaRPr lang="en-AU" sz="2800" dirty="0"/>
          </a:p>
          <a:p>
            <a:r>
              <a:rPr lang="en-AU" sz="2800" dirty="0" err="1"/>
              <a:t>भौगोलिक</a:t>
            </a:r>
            <a:r>
              <a:rPr lang="en-AU" sz="2800" dirty="0"/>
              <a:t> </a:t>
            </a:r>
            <a:r>
              <a:rPr lang="en-AU" sz="2800" dirty="0" err="1"/>
              <a:t>रूप</a:t>
            </a:r>
            <a:r>
              <a:rPr lang="en-AU" sz="2800" dirty="0"/>
              <a:t> </a:t>
            </a:r>
            <a:r>
              <a:rPr lang="en-AU" sz="2800" dirty="0" err="1"/>
              <a:t>से</a:t>
            </a:r>
            <a:r>
              <a:rPr lang="en-AU" sz="2800" dirty="0"/>
              <a:t> </a:t>
            </a:r>
            <a:r>
              <a:rPr lang="en-AU" sz="2800" dirty="0" err="1"/>
              <a:t>पृथक</a:t>
            </a:r>
            <a:r>
              <a:rPr lang="en-AU" sz="2800" dirty="0"/>
              <a:t> </a:t>
            </a:r>
            <a:r>
              <a:rPr lang="en-AU" sz="2800" dirty="0" err="1"/>
              <a:t>पिछड़े</a:t>
            </a:r>
            <a:r>
              <a:rPr lang="en-AU" sz="2800" dirty="0"/>
              <a:t> </a:t>
            </a:r>
            <a:r>
              <a:rPr lang="en-AU" sz="2800" dirty="0" err="1"/>
              <a:t>क्षेत्र</a:t>
            </a:r>
            <a:r>
              <a:rPr lang="en-AU" sz="2800" dirty="0"/>
              <a:t> </a:t>
            </a:r>
            <a:r>
              <a:rPr lang="en-AU" sz="2800" dirty="0" err="1"/>
              <a:t>में</a:t>
            </a:r>
            <a:r>
              <a:rPr lang="en-AU" sz="2800" dirty="0"/>
              <a:t> </a:t>
            </a:r>
            <a:r>
              <a:rPr lang="en-AU" sz="2800" dirty="0" err="1"/>
              <a:t>निवास</a:t>
            </a:r>
            <a:endParaRPr lang="en-AU" sz="2800" dirty="0"/>
          </a:p>
          <a:p>
            <a:r>
              <a:rPr lang="en-AU" sz="2800" dirty="0" err="1"/>
              <a:t>आदिम</a:t>
            </a:r>
            <a:r>
              <a:rPr lang="en-AU" sz="2800" dirty="0"/>
              <a:t> </a:t>
            </a:r>
            <a:r>
              <a:rPr lang="en-AU" sz="2800" dirty="0" err="1"/>
              <a:t>विशेषताओं</a:t>
            </a:r>
            <a:r>
              <a:rPr lang="en-AU" sz="2800" dirty="0"/>
              <a:t> </a:t>
            </a:r>
            <a:r>
              <a:rPr lang="en-AU" sz="2800" dirty="0" err="1"/>
              <a:t>से</a:t>
            </a:r>
            <a:r>
              <a:rPr lang="en-AU" sz="2800" dirty="0"/>
              <a:t> </a:t>
            </a:r>
            <a:r>
              <a:rPr lang="en-AU" sz="2800" dirty="0" err="1"/>
              <a:t>युक्त</a:t>
            </a:r>
            <a:r>
              <a:rPr lang="en-AU" sz="2800" dirty="0"/>
              <a:t> </a:t>
            </a:r>
            <a:r>
              <a:rPr lang="en-AU" sz="2800" dirty="0" err="1"/>
              <a:t>जीवन</a:t>
            </a:r>
            <a:endParaRPr lang="en-AU" sz="2800" dirty="0"/>
          </a:p>
          <a:p>
            <a:r>
              <a:rPr lang="en-AU" sz="2800" dirty="0" err="1"/>
              <a:t>जीवन</a:t>
            </a:r>
            <a:r>
              <a:rPr lang="en-AU" sz="2800" dirty="0"/>
              <a:t> </a:t>
            </a:r>
            <a:r>
              <a:rPr lang="en-AU" sz="2800" dirty="0" err="1"/>
              <a:t>के</a:t>
            </a:r>
            <a:r>
              <a:rPr lang="en-AU" sz="2800" dirty="0"/>
              <a:t> </a:t>
            </a:r>
            <a:r>
              <a:rPr lang="en-AU" sz="2800" dirty="0" err="1"/>
              <a:t>प्रत्येक</a:t>
            </a:r>
            <a:r>
              <a:rPr lang="en-AU" sz="2800" dirty="0"/>
              <a:t> </a:t>
            </a:r>
            <a:r>
              <a:rPr lang="en-AU" sz="2800" dirty="0" err="1"/>
              <a:t>क्षेत्र</a:t>
            </a:r>
            <a:r>
              <a:rPr lang="en-AU" sz="2800" dirty="0"/>
              <a:t> </a:t>
            </a:r>
            <a:r>
              <a:rPr lang="en-AU" sz="2800" dirty="0" err="1"/>
              <a:t>में</a:t>
            </a:r>
            <a:r>
              <a:rPr lang="en-AU" sz="2800" dirty="0"/>
              <a:t> </a:t>
            </a:r>
            <a:r>
              <a:rPr lang="en-AU" sz="2800" dirty="0" err="1"/>
              <a:t>पिछड़ा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001957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DADAF-FC5B-2E4D-F400-115D7B6F4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विशेष</a:t>
            </a:r>
            <a:r>
              <a:rPr lang="en-GB" dirty="0"/>
              <a:t> </a:t>
            </a:r>
            <a:r>
              <a:rPr lang="en-GB" dirty="0" err="1"/>
              <a:t>पिछड़ी</a:t>
            </a:r>
            <a:r>
              <a:rPr lang="en-GB" dirty="0"/>
              <a:t> </a:t>
            </a:r>
            <a:r>
              <a:rPr lang="en-GB" dirty="0" err="1"/>
              <a:t>जनजाति</a:t>
            </a:r>
            <a:r>
              <a:rPr lang="en-GB"/>
              <a:t/>
            </a:r>
            <a:br>
              <a:rPr lang="en-GB"/>
            </a:br>
            <a:r>
              <a:rPr lang="en-GB"/>
              <a:t>        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DF411-9821-4372-5BB5-CE76127AB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sz="3200" dirty="0" err="1"/>
              <a:t>भारत</a:t>
            </a:r>
            <a:r>
              <a:rPr lang="en-AU" sz="3200" dirty="0"/>
              <a:t> </a:t>
            </a:r>
            <a:r>
              <a:rPr lang="en-AU" sz="3200" dirty="0" err="1"/>
              <a:t>सरकार</a:t>
            </a:r>
            <a:r>
              <a:rPr lang="en-AU" sz="3200" dirty="0"/>
              <a:t> 1960 -61 </a:t>
            </a:r>
            <a:r>
              <a:rPr lang="en-AU" sz="3200" dirty="0" err="1"/>
              <a:t>अनुसूचित</a:t>
            </a:r>
            <a:r>
              <a:rPr lang="en-AU" sz="3200" dirty="0"/>
              <a:t> </a:t>
            </a:r>
            <a:r>
              <a:rPr lang="en-AU" sz="3200" dirty="0" err="1"/>
              <a:t>जनजाति</a:t>
            </a:r>
            <a:r>
              <a:rPr lang="en-AU" sz="3200" dirty="0"/>
              <a:t> </a:t>
            </a:r>
            <a:r>
              <a:rPr lang="en-AU" sz="3200" dirty="0" err="1"/>
              <a:t>में</a:t>
            </a:r>
            <a:r>
              <a:rPr lang="en-AU" sz="3200" dirty="0"/>
              <a:t> </a:t>
            </a:r>
            <a:r>
              <a:rPr lang="en-AU" sz="3200" dirty="0" err="1"/>
              <a:t>विकास</a:t>
            </a:r>
            <a:r>
              <a:rPr lang="en-AU" sz="3200" dirty="0"/>
              <a:t> </a:t>
            </a:r>
            <a:r>
              <a:rPr lang="en-AU" sz="3200" dirty="0" err="1"/>
              <a:t>दर</a:t>
            </a:r>
            <a:r>
              <a:rPr lang="en-AU" sz="3200" dirty="0"/>
              <a:t> </a:t>
            </a:r>
            <a:r>
              <a:rPr lang="en-AU" sz="3200" dirty="0" err="1"/>
              <a:t>की</a:t>
            </a:r>
            <a:r>
              <a:rPr lang="en-AU" sz="3200" dirty="0"/>
              <a:t> </a:t>
            </a:r>
            <a:r>
              <a:rPr lang="en-AU" sz="3200" dirty="0" err="1"/>
              <a:t>असमानता</a:t>
            </a:r>
            <a:r>
              <a:rPr lang="en-AU" sz="3200" dirty="0"/>
              <a:t> </a:t>
            </a:r>
            <a:r>
              <a:rPr lang="en-AU" sz="3200" dirty="0" err="1"/>
              <a:t>के</a:t>
            </a:r>
            <a:r>
              <a:rPr lang="en-AU" sz="3200" dirty="0"/>
              <a:t> </a:t>
            </a:r>
            <a:r>
              <a:rPr lang="en-AU" sz="3200" dirty="0" err="1"/>
              <a:t>लिए</a:t>
            </a:r>
            <a:r>
              <a:rPr lang="en-AU" sz="3200" dirty="0"/>
              <a:t> </a:t>
            </a:r>
            <a:r>
              <a:rPr lang="en-AU" sz="3200" dirty="0" err="1"/>
              <a:t>ढेबरआयोग</a:t>
            </a:r>
            <a:r>
              <a:rPr lang="en-AU" sz="3200" dirty="0"/>
              <a:t> </a:t>
            </a:r>
            <a:r>
              <a:rPr lang="en-AU" sz="3200" dirty="0" err="1"/>
              <a:t>का</a:t>
            </a:r>
            <a:r>
              <a:rPr lang="en-AU" sz="3200" dirty="0"/>
              <a:t> </a:t>
            </a:r>
            <a:r>
              <a:rPr lang="en-AU" sz="3200" dirty="0" err="1"/>
              <a:t>गठन</a:t>
            </a:r>
            <a:endParaRPr lang="en-AU" sz="3200" dirty="0"/>
          </a:p>
          <a:p>
            <a:pPr marL="0" indent="0">
              <a:buNone/>
            </a:pPr>
            <a:r>
              <a:rPr lang="en-AU" sz="3200" dirty="0" err="1"/>
              <a:t>आदिम</a:t>
            </a:r>
            <a:r>
              <a:rPr lang="en-AU" sz="3200" dirty="0"/>
              <a:t> </a:t>
            </a:r>
            <a:r>
              <a:rPr lang="en-AU" sz="3200" dirty="0" err="1"/>
              <a:t>जनजाति</a:t>
            </a:r>
            <a:r>
              <a:rPr lang="en-AU" sz="3200" dirty="0"/>
              <a:t> </a:t>
            </a:r>
            <a:r>
              <a:rPr lang="en-AU" sz="3200" dirty="0" err="1"/>
              <a:t>समूह</a:t>
            </a:r>
            <a:r>
              <a:rPr lang="en-AU" sz="3200" dirty="0"/>
              <a:t> ( primitive tribe group)</a:t>
            </a:r>
          </a:p>
          <a:p>
            <a:pPr marL="0" indent="0">
              <a:buNone/>
            </a:pPr>
            <a:r>
              <a:rPr lang="en-AU" sz="3200" dirty="0" err="1"/>
              <a:t>पहचान</a:t>
            </a:r>
            <a:endParaRPr lang="en-AU" sz="3200" dirty="0"/>
          </a:p>
          <a:p>
            <a:r>
              <a:rPr lang="en-AU" sz="3200" dirty="0" err="1"/>
              <a:t>कृषि</a:t>
            </a:r>
            <a:r>
              <a:rPr lang="en-AU" sz="3200" dirty="0"/>
              <a:t> </a:t>
            </a:r>
            <a:r>
              <a:rPr lang="en-AU" sz="3200" dirty="0" err="1"/>
              <a:t>पूर्व</a:t>
            </a:r>
            <a:r>
              <a:rPr lang="en-AU" sz="3200" dirty="0"/>
              <a:t> </a:t>
            </a:r>
            <a:r>
              <a:rPr lang="en-AU" sz="3200" dirty="0" err="1"/>
              <a:t>अर्थव्यवस्था</a:t>
            </a:r>
            <a:r>
              <a:rPr lang="en-AU" sz="3200" dirty="0"/>
              <a:t> </a:t>
            </a:r>
            <a:r>
              <a:rPr lang="en-AU" sz="3200" dirty="0" err="1"/>
              <a:t>का</a:t>
            </a:r>
            <a:r>
              <a:rPr lang="en-AU" sz="3200" dirty="0"/>
              <a:t> </a:t>
            </a:r>
            <a:r>
              <a:rPr lang="en-AU" sz="3200" dirty="0" err="1"/>
              <a:t>अस्तित्व</a:t>
            </a:r>
            <a:endParaRPr lang="en-AU" sz="3200" dirty="0"/>
          </a:p>
          <a:p>
            <a:r>
              <a:rPr lang="en-AU" sz="3200" dirty="0" err="1"/>
              <a:t>शिकार</a:t>
            </a:r>
            <a:r>
              <a:rPr lang="en-AU" sz="3200" dirty="0"/>
              <a:t> </a:t>
            </a:r>
            <a:r>
              <a:rPr lang="en-AU" sz="3200" dirty="0" err="1"/>
              <a:t>करना</a:t>
            </a:r>
            <a:endParaRPr lang="en-AU" sz="3200" dirty="0"/>
          </a:p>
          <a:p>
            <a:r>
              <a:rPr lang="en-AU" sz="3200" dirty="0"/>
              <a:t> </a:t>
            </a:r>
            <a:r>
              <a:rPr lang="en-AU" sz="3200" dirty="0" err="1"/>
              <a:t>कबीलों</a:t>
            </a:r>
            <a:r>
              <a:rPr lang="en-AU" sz="3200" dirty="0"/>
              <a:t> </a:t>
            </a:r>
            <a:r>
              <a:rPr lang="en-AU" sz="3200" dirty="0" err="1"/>
              <a:t>में</a:t>
            </a:r>
            <a:r>
              <a:rPr lang="en-AU" sz="3200" dirty="0"/>
              <a:t> </a:t>
            </a:r>
            <a:r>
              <a:rPr lang="en-AU" sz="3200" dirty="0" err="1"/>
              <a:t>रहना</a:t>
            </a:r>
            <a:endParaRPr lang="en-AU" sz="3200" dirty="0"/>
          </a:p>
          <a:p>
            <a:r>
              <a:rPr lang="en-AU" sz="3200" dirty="0" err="1"/>
              <a:t>शून्य</a:t>
            </a:r>
            <a:r>
              <a:rPr lang="en-AU" sz="3200" dirty="0"/>
              <a:t> </a:t>
            </a:r>
            <a:r>
              <a:rPr lang="en-AU" sz="3200" dirty="0" err="1"/>
              <a:t>जनसंख्या</a:t>
            </a:r>
            <a:r>
              <a:rPr lang="en-AU" sz="3200" dirty="0"/>
              <a:t> </a:t>
            </a:r>
            <a:r>
              <a:rPr lang="en-AU" sz="3200" dirty="0" err="1"/>
              <a:t>वृद्धि</a:t>
            </a:r>
            <a:endParaRPr lang="en-AU" sz="3200" dirty="0"/>
          </a:p>
          <a:p>
            <a:r>
              <a:rPr lang="en-AU" sz="3200" dirty="0" err="1"/>
              <a:t>निम्न</a:t>
            </a:r>
            <a:r>
              <a:rPr lang="en-AU" sz="3200" dirty="0"/>
              <a:t> </a:t>
            </a:r>
            <a:r>
              <a:rPr lang="en-AU" sz="3200" dirty="0" err="1"/>
              <a:t>साक्षरता</a:t>
            </a:r>
            <a:r>
              <a:rPr lang="en-AU" sz="3200" dirty="0"/>
              <a:t> </a:t>
            </a:r>
            <a:r>
              <a:rPr lang="en-AU" sz="3200" dirty="0" err="1"/>
              <a:t>स्तर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542810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609AC-604B-8E7C-2E31-072EE894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वर्ष</a:t>
            </a:r>
            <a:r>
              <a:rPr lang="en-AU" dirty="0"/>
              <a:t> 2006 </a:t>
            </a:r>
            <a:r>
              <a:rPr lang="en-AU" dirty="0" err="1"/>
              <a:t>भारत</a:t>
            </a:r>
            <a:r>
              <a:rPr lang="en-AU" dirty="0"/>
              <a:t> </a:t>
            </a:r>
            <a:r>
              <a:rPr lang="en-AU" dirty="0" err="1"/>
              <a:t>सरकार</a:t>
            </a:r>
            <a:r>
              <a:rPr lang="en-AU" dirty="0"/>
              <a:t> </a:t>
            </a:r>
            <a:r>
              <a:rPr lang="en-AU" dirty="0" err="1"/>
              <a:t>द्वारा</a:t>
            </a:r>
            <a:r>
              <a:rPr lang="en-AU" dirty="0"/>
              <a:t> </a:t>
            </a:r>
            <a:r>
              <a:rPr lang="en-AU" dirty="0" err="1"/>
              <a:t>नाम</a:t>
            </a:r>
            <a:r>
              <a:rPr lang="en-AU" dirty="0"/>
              <a:t> </a:t>
            </a:r>
            <a:r>
              <a:rPr lang="en-AU" dirty="0" err="1"/>
              <a:t>परिवर्तन</a:t>
            </a:r>
            <a:r>
              <a:rPr lang="en-AU" dirty="0"/>
              <a:t/>
            </a:r>
            <a:br>
              <a:rPr lang="en-AU" dirty="0"/>
            </a:br>
            <a:r>
              <a:rPr lang="en-AU" dirty="0" err="1"/>
              <a:t>आदिम</a:t>
            </a:r>
            <a:r>
              <a:rPr lang="en-AU" dirty="0"/>
              <a:t> </a:t>
            </a:r>
            <a:r>
              <a:rPr lang="en-AU" dirty="0" err="1"/>
              <a:t>जनजाति</a:t>
            </a:r>
            <a:r>
              <a:rPr lang="en-AU" dirty="0"/>
              <a:t> </a:t>
            </a:r>
            <a:r>
              <a:rPr lang="en-AU" dirty="0" err="1"/>
              <a:t>समूह</a:t>
            </a:r>
            <a:r>
              <a:rPr lang="en-AU" dirty="0"/>
              <a:t> </a:t>
            </a:r>
            <a:r>
              <a:rPr lang="en-AU" dirty="0" err="1"/>
              <a:t>से</a:t>
            </a:r>
            <a:r>
              <a:rPr lang="en-AU" dirty="0"/>
              <a:t> </a:t>
            </a:r>
            <a:r>
              <a:rPr lang="en-AU" dirty="0" err="1"/>
              <a:t>असुरक्षित</a:t>
            </a:r>
            <a:r>
              <a:rPr lang="en-AU" dirty="0"/>
              <a:t> </a:t>
            </a:r>
            <a:r>
              <a:rPr lang="en-AU" dirty="0" err="1"/>
              <a:t>जनजाति</a:t>
            </a:r>
            <a:r>
              <a:rPr lang="en-AU" dirty="0"/>
              <a:t> </a:t>
            </a:r>
            <a:r>
              <a:rPr lang="en-AU" dirty="0" err="1"/>
              <a:t>समूह</a:t>
            </a:r>
            <a:r>
              <a:rPr lang="en-AU" dirty="0"/>
              <a:t> </a:t>
            </a:r>
            <a:r>
              <a:rPr lang="en-AU" dirty="0" err="1"/>
              <a:t>नाम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37AD4-332A-C9AC-FFC3-D04AE9F2F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/>
              <a:t>PTG (PRIMITIVE TRIBE GROUP) –PVTG (</a:t>
            </a:r>
          </a:p>
          <a:p>
            <a:pPr marL="0" indent="0">
              <a:buNone/>
            </a:pPr>
            <a:r>
              <a:rPr lang="en-AU" sz="2800" dirty="0"/>
              <a:t>PARTICULARLY VULNERABLE TRIBE GROUP)</a:t>
            </a:r>
          </a:p>
          <a:p>
            <a:pPr marL="0" indent="0">
              <a:buNone/>
            </a:pPr>
            <a:r>
              <a:rPr lang="en-AU" sz="2800" dirty="0" err="1"/>
              <a:t>वर्तमान</a:t>
            </a:r>
            <a:r>
              <a:rPr lang="en-AU" sz="2800" dirty="0"/>
              <a:t> </a:t>
            </a:r>
            <a:r>
              <a:rPr lang="en-AU" sz="2800" dirty="0" err="1"/>
              <a:t>में</a:t>
            </a:r>
            <a:r>
              <a:rPr lang="en-AU" sz="2800" dirty="0"/>
              <a:t> </a:t>
            </a:r>
            <a:r>
              <a:rPr lang="en-AU" sz="2800" dirty="0" err="1"/>
              <a:t>भारत</a:t>
            </a:r>
            <a:r>
              <a:rPr lang="en-AU" sz="2800" dirty="0"/>
              <a:t> </a:t>
            </a:r>
            <a:r>
              <a:rPr lang="en-AU" sz="2800" dirty="0" err="1"/>
              <a:t>में</a:t>
            </a:r>
            <a:r>
              <a:rPr lang="en-AU" sz="2800" dirty="0"/>
              <a:t> 75 </a:t>
            </a:r>
            <a:r>
              <a:rPr lang="en-AU" sz="2800" dirty="0" err="1"/>
              <a:t>जनजाति</a:t>
            </a:r>
            <a:r>
              <a:rPr lang="en-AU" sz="2800" dirty="0"/>
              <a:t> </a:t>
            </a:r>
            <a:r>
              <a:rPr lang="en-AU" sz="2800" dirty="0" err="1"/>
              <a:t>पीवीटीजी</a:t>
            </a:r>
            <a:r>
              <a:rPr lang="en-AU" sz="2800" dirty="0"/>
              <a:t> </a:t>
            </a:r>
            <a:r>
              <a:rPr lang="en-AU" sz="2800" dirty="0" err="1"/>
              <a:t>के</a:t>
            </a:r>
            <a:r>
              <a:rPr lang="en-AU" sz="2800" dirty="0"/>
              <a:t> </a:t>
            </a:r>
            <a:r>
              <a:rPr lang="en-AU" sz="2800" dirty="0" err="1"/>
              <a:t>अंतर्गत</a:t>
            </a:r>
            <a:endParaRPr lang="en-AU" sz="2800" dirty="0"/>
          </a:p>
          <a:p>
            <a:pPr marL="0" indent="0">
              <a:buNone/>
            </a:pPr>
            <a:r>
              <a:rPr lang="en-AU" sz="2800" dirty="0" err="1"/>
              <a:t>छत्तीसगढ़</a:t>
            </a:r>
            <a:r>
              <a:rPr lang="en-AU" sz="2800" dirty="0"/>
              <a:t> </a:t>
            </a:r>
            <a:r>
              <a:rPr lang="en-AU" sz="2800" dirty="0" err="1"/>
              <a:t>की</a:t>
            </a:r>
            <a:r>
              <a:rPr lang="en-AU" sz="2800" dirty="0"/>
              <a:t> 5 </a:t>
            </a:r>
            <a:r>
              <a:rPr lang="en-AU" sz="2800" dirty="0" err="1"/>
              <a:t>जनजातियों</a:t>
            </a:r>
            <a:r>
              <a:rPr lang="en-AU" sz="2800" dirty="0"/>
              <a:t> </a:t>
            </a:r>
            <a:r>
              <a:rPr lang="en-AU" sz="2800" dirty="0" err="1"/>
              <a:t>को</a:t>
            </a:r>
            <a:r>
              <a:rPr lang="en-AU" sz="2800" dirty="0"/>
              <a:t> </a:t>
            </a:r>
            <a:r>
              <a:rPr lang="en-AU" sz="2800" dirty="0" err="1"/>
              <a:t>शामिल</a:t>
            </a:r>
            <a:r>
              <a:rPr lang="en-AU" sz="2800" dirty="0"/>
              <a:t> </a:t>
            </a:r>
            <a:r>
              <a:rPr lang="en-AU" sz="2800" dirty="0" err="1"/>
              <a:t>किया</a:t>
            </a:r>
            <a:r>
              <a:rPr lang="en-AU" sz="2800" dirty="0"/>
              <a:t> </a:t>
            </a:r>
            <a:r>
              <a:rPr lang="en-AU" sz="2800" dirty="0" err="1"/>
              <a:t>गया</a:t>
            </a:r>
            <a:r>
              <a:rPr lang="en-AU" sz="2800" dirty="0"/>
              <a:t> </a:t>
            </a:r>
            <a:r>
              <a:rPr lang="en-AU" sz="2800" dirty="0" err="1"/>
              <a:t>है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98749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716</Words>
  <Application>Microsoft Office PowerPoint</Application>
  <PresentationFormat>Widescreen</PresentationFormat>
  <Paragraphs>103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Celestial</vt:lpstr>
      <vt:lpstr>जनजाति समाज </vt:lpstr>
      <vt:lpstr>PowerPoint Presentation</vt:lpstr>
      <vt:lpstr>प्रस्तावना  </vt:lpstr>
      <vt:lpstr>जनजाति का अर्थ          अंग्रेजी भाषा के   tribe का हिंदी रूपांतरण         तात्पर्य वह समूह जो लोक                                         संस्कृति का प्रतीक </vt:lpstr>
      <vt:lpstr>जनजाति की परिभाषा</vt:lpstr>
      <vt:lpstr>जनजाति की विशेषताएं </vt:lpstr>
      <vt:lpstr>अनुसूचित जनजाति-भारत में जनसंख्या का 8.14% छत्तीसगढ़ की जनसंख्या का 30.6%। क्षेत्रफल के अनुसार भारत के कुल भाग का 15% भाग और छत्तीसगढ़ के कुल क्षेत्रफल कि 65.12%</vt:lpstr>
      <vt:lpstr>विशेष पिछड़ी जनजाति          </vt:lpstr>
      <vt:lpstr>वर्ष 2006 भारत सरकार द्वारा नाम परिवर्तन आदिम जनजाति समूह से असुरक्षित जनजाति समूह नाम</vt:lpstr>
      <vt:lpstr>PowerPoint Presentation</vt:lpstr>
      <vt:lpstr>गरियाबंद, छुरा, मैनपुरी, धमतरी</vt:lpstr>
      <vt:lpstr>नारायणपुर बस्तर</vt:lpstr>
      <vt:lpstr>बलरामपुर, जशपुर, सरगुजा, कोरबा</vt:lpstr>
      <vt:lpstr>जशपुर, रायगढ़, कोरबा ,बिलासपुर</vt:lpstr>
      <vt:lpstr>कवर्धा ,बिलासपुर</vt:lpstr>
      <vt:lpstr>छत्तीसगढ़ शासन द्वारा घोषित विशेष पिछड़ी जनजाति भुजिया –गरियाबंद।                                                          पंडो- सरगुजा सूरजपुर कोरिया</vt:lpstr>
      <vt:lpstr>जनजातियों की समस्याएं</vt:lpstr>
      <vt:lpstr>जनजातियों के लिए संवैधानिक प्रावधान</vt:lpstr>
      <vt:lpstr>PowerPoint Presentation</vt:lpstr>
      <vt:lpstr>PowerPoint Presentation</vt:lpstr>
      <vt:lpstr>जनजाति विकास के विशेष कार्यक्रम</vt:lpstr>
      <vt:lpstr>छत्तीसगढ़ में जनजाति विकास के विशेष कार्यक्रम</vt:lpstr>
      <vt:lpstr>जनजाति विकास के सुझाव</vt:lpstr>
      <vt:lpstr>निष्कर्ष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जनजातीय  समाज</dc:title>
  <dc:creator>917987491987</dc:creator>
  <cp:lastModifiedBy>hp</cp:lastModifiedBy>
  <cp:revision>17</cp:revision>
  <dcterms:created xsi:type="dcterms:W3CDTF">2022-09-21T10:50:12Z</dcterms:created>
  <dcterms:modified xsi:type="dcterms:W3CDTF">2023-08-24T10:16:30Z</dcterms:modified>
</cp:coreProperties>
</file>